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39"/>
  </p:notesMasterIdLst>
  <p:sldIdLst>
    <p:sldId id="256" r:id="rId2"/>
    <p:sldId id="257" r:id="rId3"/>
    <p:sldId id="258" r:id="rId4"/>
    <p:sldId id="305" r:id="rId5"/>
    <p:sldId id="259" r:id="rId6"/>
    <p:sldId id="331" r:id="rId7"/>
    <p:sldId id="332" r:id="rId8"/>
    <p:sldId id="297" r:id="rId9"/>
    <p:sldId id="298" r:id="rId10"/>
    <p:sldId id="299" r:id="rId11"/>
    <p:sldId id="300" r:id="rId12"/>
    <p:sldId id="260" r:id="rId13"/>
    <p:sldId id="301" r:id="rId14"/>
    <p:sldId id="302" r:id="rId15"/>
    <p:sldId id="303" r:id="rId16"/>
    <p:sldId id="304" r:id="rId17"/>
    <p:sldId id="261" r:id="rId18"/>
    <p:sldId id="334" r:id="rId19"/>
    <p:sldId id="335" r:id="rId20"/>
    <p:sldId id="336" r:id="rId21"/>
    <p:sldId id="333" r:id="rId22"/>
    <p:sldId id="306" r:id="rId23"/>
    <p:sldId id="307" r:id="rId24"/>
    <p:sldId id="308" r:id="rId25"/>
    <p:sldId id="309" r:id="rId26"/>
    <p:sldId id="310" r:id="rId27"/>
    <p:sldId id="311" r:id="rId28"/>
    <p:sldId id="312" r:id="rId29"/>
    <p:sldId id="313" r:id="rId30"/>
    <p:sldId id="317" r:id="rId31"/>
    <p:sldId id="318" r:id="rId32"/>
    <p:sldId id="319" r:id="rId33"/>
    <p:sldId id="320" r:id="rId34"/>
    <p:sldId id="328" r:id="rId35"/>
    <p:sldId id="329" r:id="rId36"/>
    <p:sldId id="330"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 dau" id="{4E5DDFDB-DE0A-464D-A5D6-89C9C88B1603}">
          <p14:sldIdLst>
            <p14:sldId id="256"/>
            <p14:sldId id="257"/>
          </p14:sldIdLst>
        </p14:section>
        <p14:section name="1" id="{6D4317D4-3ED8-4F4C-8A87-0936C16CC0D2}">
          <p14:sldIdLst>
            <p14:sldId id="258"/>
            <p14:sldId id="305"/>
            <p14:sldId id="259"/>
            <p14:sldId id="331"/>
            <p14:sldId id="332"/>
            <p14:sldId id="297"/>
            <p14:sldId id="298"/>
            <p14:sldId id="299"/>
            <p14:sldId id="300"/>
          </p14:sldIdLst>
        </p14:section>
        <p14:section name="2" id="{C6DB5C81-BB13-4FDE-B39A-687DB3482562}">
          <p14:sldIdLst>
            <p14:sldId id="260"/>
            <p14:sldId id="301"/>
            <p14:sldId id="302"/>
            <p14:sldId id="303"/>
            <p14:sldId id="304"/>
          </p14:sldIdLst>
        </p14:section>
        <p14:section name="3" id="{C1937404-FE7B-424D-B4B4-C50BA4884321}">
          <p14:sldIdLst>
            <p14:sldId id="261"/>
            <p14:sldId id="334"/>
            <p14:sldId id="335"/>
            <p14:sldId id="336"/>
            <p14:sldId id="333"/>
            <p14:sldId id="306"/>
            <p14:sldId id="307"/>
            <p14:sldId id="308"/>
            <p14:sldId id="309"/>
            <p14:sldId id="310"/>
            <p14:sldId id="311"/>
            <p14:sldId id="312"/>
            <p14:sldId id="313"/>
            <p14:sldId id="317"/>
            <p14:sldId id="318"/>
            <p14:sldId id="319"/>
            <p14:sldId id="320"/>
            <p14:sldId id="328"/>
          </p14:sldIdLst>
        </p14:section>
        <p14:section name="4" id="{E13D28EC-24BA-45CA-B7A8-B74BA195EC8C}">
          <p14:sldIdLst>
            <p14:sldId id="329"/>
            <p14:sldId id="330"/>
          </p14:sldIdLst>
        </p14:section>
        <p14:section name="ket thuc" id="{DCE0609A-01AB-41F8-B1D7-AE7479B15FF8}">
          <p14:sldIdLst>
            <p14:sldId id="29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092" autoAdjust="0"/>
  </p:normalViewPr>
  <p:slideViewPr>
    <p:cSldViewPr snapToGrid="0">
      <p:cViewPr varScale="1">
        <p:scale>
          <a:sx n="92" d="100"/>
          <a:sy n="92" d="100"/>
        </p:scale>
        <p:origin x="123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F1C98D-D8CA-45A3-A20F-07AE6EC24213}" type="datetimeFigureOut">
              <a:rPr lang="en-US" smtClean="0"/>
              <a:t>1/10/2024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F39FA2-140E-46D1-857C-807867E5CE1A}" type="slidenum">
              <a:rPr lang="en-US" smtClean="0"/>
              <a:t>‹#›</a:t>
            </a:fld>
            <a:endParaRPr lang="en-US"/>
          </a:p>
        </p:txBody>
      </p:sp>
    </p:spTree>
    <p:extLst>
      <p:ext uri="{BB962C8B-B14F-4D97-AF65-F5344CB8AC3E}">
        <p14:creationId xmlns:p14="http://schemas.microsoft.com/office/powerpoint/2010/main" val="3807775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pPr>
            <a:endParaRPr lang="en-US"/>
          </a:p>
        </p:txBody>
      </p:sp>
      <p:sp>
        <p:nvSpPr>
          <p:cNvPr id="4" name="Slide Number Placeholder 3"/>
          <p:cNvSpPr>
            <a:spLocks noGrp="1"/>
          </p:cNvSpPr>
          <p:nvPr>
            <p:ph type="sldNum" sz="quarter" idx="5"/>
          </p:nvPr>
        </p:nvSpPr>
        <p:spPr/>
        <p:txBody>
          <a:bodyPr/>
          <a:lstStyle/>
          <a:p>
            <a:fld id="{1CF39FA2-140E-46D1-857C-807867E5CE1A}" type="slidenum">
              <a:rPr lang="en-US" smtClean="0"/>
              <a:t>1</a:t>
            </a:fld>
            <a:endParaRPr lang="en-US"/>
          </a:p>
        </p:txBody>
      </p:sp>
    </p:spTree>
    <p:extLst>
      <p:ext uri="{BB962C8B-B14F-4D97-AF65-F5344CB8AC3E}">
        <p14:creationId xmlns:p14="http://schemas.microsoft.com/office/powerpoint/2010/main" val="1035064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F39FA2-140E-46D1-857C-807867E5CE1A}" type="slidenum">
              <a:rPr lang="en-US" smtClean="0"/>
              <a:t>2</a:t>
            </a:fld>
            <a:endParaRPr lang="en-US"/>
          </a:p>
        </p:txBody>
      </p:sp>
    </p:spTree>
    <p:extLst>
      <p:ext uri="{BB962C8B-B14F-4D97-AF65-F5344CB8AC3E}">
        <p14:creationId xmlns:p14="http://schemas.microsoft.com/office/powerpoint/2010/main" val="189554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1. Super-Resolution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SRGAN (Super-Resolution Generative Adversarial Network):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GAN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hơn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chất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chi </a:t>
            </a:r>
            <a:r>
              <a:rPr lang="en-US" sz="1200" kern="1200" dirty="0" err="1" smtClean="0">
                <a:solidFill>
                  <a:schemeClr val="tx1"/>
                </a:solidFill>
                <a:effectLst/>
                <a:latin typeface="+mn-lt"/>
                <a:ea typeface="+mn-ea"/>
                <a:cs typeface="+mn-cs"/>
              </a:rPr>
              <a:t>tiết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của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2. </a:t>
            </a:r>
            <a:r>
              <a:rPr lang="en-US" sz="1200" kern="1200" dirty="0" err="1" smtClean="0">
                <a:solidFill>
                  <a:schemeClr val="tx1"/>
                </a:solidFill>
                <a:effectLst/>
                <a:latin typeface="+mn-lt"/>
                <a:ea typeface="+mn-ea"/>
                <a:cs typeface="+mn-cs"/>
              </a:rPr>
              <a:t>Deblurring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mịn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CNN-based </a:t>
            </a:r>
            <a:r>
              <a:rPr lang="en-US" sz="1200" kern="1200" dirty="0" err="1" smtClean="0">
                <a:solidFill>
                  <a:schemeClr val="tx1"/>
                </a:solidFill>
                <a:effectLst/>
                <a:latin typeface="+mn-lt"/>
                <a:ea typeface="+mn-ea"/>
                <a:cs typeface="+mn-cs"/>
              </a:rPr>
              <a:t>Deblurring</a:t>
            </a:r>
            <a:r>
              <a:rPr lang="en-US" sz="1200" kern="1200" dirty="0" smtClean="0">
                <a:solidFill>
                  <a:schemeClr val="tx1"/>
                </a:solidFill>
                <a:effectLst/>
                <a:latin typeface="+mn-lt"/>
                <a:ea typeface="+mn-ea"/>
                <a:cs typeface="+mn-cs"/>
              </a:rPr>
              <a:t> Models: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CNN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mịn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khắc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vấn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đề</a:t>
            </a:r>
            <a:r>
              <a:rPr lang="en-US" sz="1200" kern="1200" dirty="0" smtClean="0">
                <a:solidFill>
                  <a:schemeClr val="tx1"/>
                </a:solidFill>
                <a:effectLst/>
                <a:latin typeface="+mn-lt"/>
                <a:ea typeface="+mn-ea"/>
                <a:cs typeface="+mn-cs"/>
              </a:rPr>
              <a:t> blurring do </a:t>
            </a:r>
            <a:r>
              <a:rPr lang="en-US" sz="1200" kern="1200" dirty="0" err="1" smtClean="0">
                <a:solidFill>
                  <a:schemeClr val="tx1"/>
                </a:solidFill>
                <a:effectLst/>
                <a:latin typeface="+mn-lt"/>
                <a:ea typeface="+mn-ea"/>
                <a:cs typeface="+mn-cs"/>
              </a:rPr>
              <a:t>chuyển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3. Object Detection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Mask R-CNN: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kiến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CNN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loại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trong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có</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khả</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năng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hiện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định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vị</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đối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tượng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với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cao</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4. Image Restoration (</a:t>
            </a:r>
            <a:r>
              <a:rPr lang="en-US" sz="1200" kern="1200" dirty="0" err="1" smtClean="0">
                <a:solidFill>
                  <a:schemeClr val="tx1"/>
                </a:solidFill>
                <a:effectLst/>
                <a:latin typeface="+mn-lt"/>
                <a:ea typeface="+mn-ea"/>
                <a:cs typeface="+mn-cs"/>
              </a:rPr>
              <a:t>Khôi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a:t>
            </a:r>
          </a:p>
          <a:p>
            <a:r>
              <a:rPr lang="en-US" sz="1200" kern="1200" dirty="0" err="1" smtClean="0">
                <a:solidFill>
                  <a:schemeClr val="tx1"/>
                </a:solidFill>
                <a:effectLst/>
                <a:latin typeface="+mn-lt"/>
                <a:ea typeface="+mn-ea"/>
                <a:cs typeface="+mn-cs"/>
              </a:rPr>
              <a:t>Autoencoders</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autoencoder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khôi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phục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từ</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gốc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nhiễu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tạo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chính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xác</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5. Generative Adversarial Networks (GANs):</a:t>
            </a:r>
          </a:p>
          <a:p>
            <a:r>
              <a:rPr lang="en-US" sz="1200" kern="1200" dirty="0" err="1" smtClean="0">
                <a:solidFill>
                  <a:schemeClr val="tx1"/>
                </a:solidFill>
                <a:effectLst/>
                <a:latin typeface="+mn-lt"/>
                <a:ea typeface="+mn-ea"/>
                <a:cs typeface="+mn-cs"/>
              </a:rPr>
              <a:t>Deblur</a:t>
            </a:r>
            <a:r>
              <a:rPr lang="en-US" sz="1200" kern="1200" dirty="0" smtClean="0">
                <a:solidFill>
                  <a:schemeClr val="tx1"/>
                </a:solidFill>
                <a:effectLst/>
                <a:latin typeface="+mn-lt"/>
                <a:ea typeface="+mn-ea"/>
                <a:cs typeface="+mn-cs"/>
              </a:rPr>
              <a:t>-SRRGAN: </a:t>
            </a:r>
            <a:r>
              <a:rPr lang="en-US" sz="1200" kern="1200" dirty="0" err="1" smtClean="0">
                <a:solidFill>
                  <a:schemeClr val="tx1"/>
                </a:solidFill>
                <a:effectLst/>
                <a:latin typeface="+mn-lt"/>
                <a:ea typeface="+mn-ea"/>
                <a:cs typeface="+mn-cs"/>
              </a:rPr>
              <a:t>Một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mô</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GAN </a:t>
            </a:r>
            <a:r>
              <a:rPr lang="en-US" sz="1200" kern="1200" dirty="0" err="1" smtClean="0">
                <a:solidFill>
                  <a:schemeClr val="tx1"/>
                </a:solidFill>
                <a:effectLst/>
                <a:latin typeface="+mn-lt"/>
                <a:ea typeface="+mn-ea"/>
                <a:cs typeface="+mn-cs"/>
              </a:rPr>
              <a:t>đặc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được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thiết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kế</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cùng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cấu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trúc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siêu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giải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làm</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mịn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độ</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6. Video Processing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video):</a:t>
            </a:r>
          </a:p>
          <a:p>
            <a:r>
              <a:rPr lang="en-US" sz="1200" kern="1200" dirty="0" smtClean="0">
                <a:solidFill>
                  <a:schemeClr val="tx1"/>
                </a:solidFill>
                <a:effectLst/>
                <a:latin typeface="+mn-lt"/>
                <a:ea typeface="+mn-ea"/>
                <a:cs typeface="+mn-cs"/>
              </a:rPr>
              <a:t>RNNs </a:t>
            </a:r>
            <a:r>
              <a:rPr lang="en-US" sz="1200" kern="1200" dirty="0" err="1" smtClean="0">
                <a:solidFill>
                  <a:schemeClr val="tx1"/>
                </a:solidFill>
                <a:effectLst/>
                <a:latin typeface="+mn-lt"/>
                <a:ea typeface="+mn-ea"/>
                <a:cs typeface="+mn-cs"/>
              </a:rPr>
              <a:t>hoặc</a:t>
            </a:r>
            <a:r>
              <a:rPr lang="en-US" sz="1200" kern="1200" dirty="0" smtClean="0">
                <a:solidFill>
                  <a:schemeClr val="tx1"/>
                </a:solidFill>
                <a:effectLst/>
                <a:latin typeface="+mn-lt"/>
                <a:ea typeface="+mn-ea"/>
                <a:cs typeface="+mn-cs"/>
              </a:rPr>
              <a:t> LSTM: </a:t>
            </a:r>
            <a:r>
              <a:rPr lang="en-US" sz="1200" kern="1200" dirty="0" err="1" smtClean="0">
                <a:solidFill>
                  <a:schemeClr val="tx1"/>
                </a:solidFill>
                <a:effectLst/>
                <a:latin typeface="+mn-lt"/>
                <a:ea typeface="+mn-ea"/>
                <a:cs typeface="+mn-cs"/>
              </a:rPr>
              <a:t>Sử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dụng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mạng</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nơ-ron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tái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phát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để</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xử</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lý</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video </a:t>
            </a:r>
            <a:r>
              <a:rPr lang="en-US" sz="1200" kern="1200" dirty="0" err="1" smtClean="0">
                <a:solidFill>
                  <a:schemeClr val="tx1"/>
                </a:solidFill>
                <a:effectLst/>
                <a:latin typeface="+mn-lt"/>
                <a:ea typeface="+mn-ea"/>
                <a:cs typeface="+mn-cs"/>
              </a:rPr>
              <a:t>nhiệt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giúp</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dõi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và</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phân</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tích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các</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chuỗi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dữ</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liệu</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hình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ảnh</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theo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thời</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gian</a:t>
            </a:r>
            <a:r>
              <a:rPr lang="en-US" sz="1200" kern="1200" dirty="0" smtClean="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12</a:t>
            </a:fld>
            <a:endParaRPr lang="en-US"/>
          </a:p>
        </p:txBody>
      </p:sp>
    </p:spTree>
    <p:extLst>
      <p:ext uri="{BB962C8B-B14F-4D97-AF65-F5344CB8AC3E}">
        <p14:creationId xmlns:p14="http://schemas.microsoft.com/office/powerpoint/2010/main" val="13672777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13</a:t>
            </a:fld>
            <a:endParaRPr lang="en-US"/>
          </a:p>
        </p:txBody>
      </p:sp>
    </p:spTree>
    <p:extLst>
      <p:ext uri="{BB962C8B-B14F-4D97-AF65-F5344CB8AC3E}">
        <p14:creationId xmlns:p14="http://schemas.microsoft.com/office/powerpoint/2010/main" val="2155716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14</a:t>
            </a:fld>
            <a:endParaRPr lang="en-US"/>
          </a:p>
        </p:txBody>
      </p:sp>
    </p:spTree>
    <p:extLst>
      <p:ext uri="{BB962C8B-B14F-4D97-AF65-F5344CB8AC3E}">
        <p14:creationId xmlns:p14="http://schemas.microsoft.com/office/powerpoint/2010/main" val="2776886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15</a:t>
            </a:fld>
            <a:endParaRPr lang="en-US"/>
          </a:p>
        </p:txBody>
      </p:sp>
    </p:spTree>
    <p:extLst>
      <p:ext uri="{BB962C8B-B14F-4D97-AF65-F5344CB8AC3E}">
        <p14:creationId xmlns:p14="http://schemas.microsoft.com/office/powerpoint/2010/main" val="168163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16</a:t>
            </a:fld>
            <a:endParaRPr lang="en-US"/>
          </a:p>
        </p:txBody>
      </p:sp>
    </p:spTree>
    <p:extLst>
      <p:ext uri="{BB962C8B-B14F-4D97-AF65-F5344CB8AC3E}">
        <p14:creationId xmlns:p14="http://schemas.microsoft.com/office/powerpoint/2010/main" val="42224348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CF39FA2-140E-46D1-857C-807867E5CE1A}" type="slidenum">
              <a:rPr lang="en-US" smtClean="0"/>
              <a:t>20</a:t>
            </a:fld>
            <a:endParaRPr lang="en-US"/>
          </a:p>
        </p:txBody>
      </p:sp>
    </p:spTree>
    <p:extLst>
      <p:ext uri="{BB962C8B-B14F-4D97-AF65-F5344CB8AC3E}">
        <p14:creationId xmlns:p14="http://schemas.microsoft.com/office/powerpoint/2010/main" val="30659636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êu đề Bản chiếu">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vi-VN"/>
              <a:t>Bấm để sửa kiểu tiêu đề Bản cái</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vi-VN"/>
              <a:t>Bấm để chỉnh sửa kiểu tiêu đề phụ của Bản cái</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1/10/2024</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07635370"/>
      </p:ext>
    </p:extLst>
  </p:cSld>
  <p:clrMapOvr>
    <a:overrideClrMapping bg1="lt1" tx1="dk1" bg2="lt2" tx2="dk2" accent1="accent1" accent2="accent2" accent3="accent3" accent4="accent4" accent5="accent5" accent6="accent6" hlink="hlink" folHlink="folHlink"/>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78696132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Dọc và Văn bả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vi-VN"/>
              <a:t>Bấm để sửa kiểu tiêu đề Bản cái</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pPr/>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4161516965"/>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1/10/2024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a:p>
        </p:txBody>
      </p:sp>
    </p:spTree>
    <p:extLst>
      <p:ext uri="{BB962C8B-B14F-4D97-AF65-F5344CB8AC3E}">
        <p14:creationId xmlns:p14="http://schemas.microsoft.com/office/powerpoint/2010/main" val="1055287933"/>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Đầu trang của Phầ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vi-VN"/>
              <a:t>Bấm để chỉnh sửa kiểu văn bản của Bản cái</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1/10/2024</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656954413"/>
      </p:ext>
    </p:extLst>
  </p:cSld>
  <p:clrMapOvr>
    <a:overrideClrMapping bg1="dk1" tx1="lt1" bg2="dk2" tx2="lt2" accent1="accent1" accent2="accent2" accent3="accent3" accent4="accent4" accent5="accent5" accent6="accent6" hlink="hlink" folHlink="folHlink"/>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vi-VN"/>
              <a:t>Bấm để sửa kiểu tiêu đề Bản cái</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pPr/>
              <a:t>1/10/2024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398607194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hép so sánh">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vi-VN"/>
              <a:t>Bấm để sửa kiểu tiêu đề Bản cái</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vi-VN"/>
              <a:t>Bấm để chỉnh sửa kiểu văn bản của Bản cái</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pPr/>
              <a:t>1/10/2024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762124340"/>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ỉ Tiêu đề">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pPr/>
              <a:t>1/10/2024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294117932"/>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ốn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pPr/>
              <a:t>1/10/2024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9E57DC2-970A-4B3E-BB1C-7A09969E49DF}" type="slidenum">
              <a:rPr lang="en-US" smtClean="0"/>
              <a:pPr/>
              <a:t>‹#›</a:t>
            </a:fld>
            <a:endParaRPr lang="en-US"/>
          </a:p>
        </p:txBody>
      </p:sp>
    </p:spTree>
    <p:extLst>
      <p:ext uri="{BB962C8B-B14F-4D97-AF65-F5344CB8AC3E}">
        <p14:creationId xmlns:p14="http://schemas.microsoft.com/office/powerpoint/2010/main" val="1630546786"/>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Nội dung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vi-VN"/>
              <a:t>Bấm để sửa kiểu tiêu đề Bản cái</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1/10/2024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12798024"/>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Ảnh với Chú thích">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vi-VN"/>
              <a:t>Bấm để sửa kiểu tiêu đề Bản cái</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Bấm biểu tượng để thêm hình ảnh</a:t>
            </a:r>
            <a:endParaRPr lang="en-US"/>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vi-VN"/>
              <a:t>Bấm để chỉnh sửa kiểu văn bản của Bản cái</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1/10/2024</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3046571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vi-VN"/>
              <a:t>Bấm để sửa kiểu tiêu đề Bản cái</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vi-VN"/>
              <a:t>Bấm để chỉnh sửa kiểu văn bản của Bản cái</a:t>
            </a:r>
          </a:p>
          <a:p>
            <a:pPr lvl="1"/>
            <a:r>
              <a:rPr lang="vi-VN"/>
              <a:t>Mức hai</a:t>
            </a:r>
          </a:p>
          <a:p>
            <a:pPr lvl="2"/>
            <a:r>
              <a:rPr lang="vi-VN"/>
              <a:t>Mức ba</a:t>
            </a:r>
          </a:p>
          <a:p>
            <a:pPr lvl="3"/>
            <a:r>
              <a:rPr lang="vi-VN"/>
              <a:t>Mức bốn</a:t>
            </a:r>
          </a:p>
          <a:p>
            <a:pPr lvl="4"/>
            <a:r>
              <a:rPr lang="vi-VN"/>
              <a:t>Mức năm</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1/10/2024</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6407888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spd="slow">
    <p:push dir="u"/>
  </p:transition>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968542-DC8D-8336-3E84-B82CECD0FC3C}"/>
              </a:ext>
            </a:extLst>
          </p:cNvPr>
          <p:cNvSpPr>
            <a:spLocks noGrp="1"/>
          </p:cNvSpPr>
          <p:nvPr>
            <p:ph type="ctrTitle"/>
          </p:nvPr>
        </p:nvSpPr>
        <p:spPr>
          <a:xfrm>
            <a:off x="1922106" y="1268963"/>
            <a:ext cx="8593494" cy="1772815"/>
          </a:xfrm>
        </p:spPr>
        <p:txBody>
          <a:bodyPr/>
          <a:lstStyle/>
          <a:p>
            <a:pPr marL="0" indent="0">
              <a:spcBef>
                <a:spcPts val="1800"/>
              </a:spcBef>
            </a:pPr>
            <a:r>
              <a:rPr lang="en-US" altLang="en-US" sz="3000" b="1" dirty="0" err="1">
                <a:latin typeface="Times New Roman" panose="02020603050405020304" pitchFamily="18" charset="0"/>
                <a:ea typeface="Tahoma" panose="020B0604030504040204" pitchFamily="34" charset="0"/>
                <a:cs typeface="Times New Roman" panose="02020603050405020304" pitchFamily="18" charset="0"/>
              </a:rPr>
              <a:t>Báo</a:t>
            </a:r>
            <a:r>
              <a:rPr lang="en-US" alt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3000" b="1" dirty="0" err="1">
                <a:latin typeface="Times New Roman" panose="02020603050405020304" pitchFamily="18" charset="0"/>
                <a:ea typeface="Tahoma" panose="020B0604030504040204" pitchFamily="34" charset="0"/>
                <a:cs typeface="Times New Roman" panose="02020603050405020304" pitchFamily="18" charset="0"/>
              </a:rPr>
              <a:t>cáo</a:t>
            </a:r>
            <a:r>
              <a:rPr lang="en-US" alt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3000" b="1" dirty="0" err="1">
                <a:latin typeface="Times New Roman" panose="02020603050405020304" pitchFamily="18" charset="0"/>
                <a:ea typeface="Tahoma" panose="020B0604030504040204" pitchFamily="34" charset="0"/>
                <a:cs typeface="Times New Roman" panose="02020603050405020304" pitchFamily="18" charset="0"/>
              </a:rPr>
              <a:t>cuối</a:t>
            </a:r>
            <a:r>
              <a:rPr lang="en-US" altLang="en-US" sz="3000" b="1" dirty="0">
                <a:latin typeface="Times New Roman" panose="02020603050405020304" pitchFamily="18" charset="0"/>
                <a:ea typeface="Tahoma" panose="020B0604030504040204" pitchFamily="34" charset="0"/>
                <a:cs typeface="Times New Roman" panose="02020603050405020304" pitchFamily="18" charset="0"/>
              </a:rPr>
              <a:t> </a:t>
            </a:r>
            <a:r>
              <a:rPr lang="en-US" altLang="en-US" sz="3000" b="1" dirty="0" err="1">
                <a:latin typeface="Times New Roman" panose="02020603050405020304" pitchFamily="18" charset="0"/>
                <a:ea typeface="Tahoma" panose="020B0604030504040204" pitchFamily="34" charset="0"/>
                <a:cs typeface="Times New Roman" panose="02020603050405020304" pitchFamily="18" charset="0"/>
              </a:rPr>
              <a:t>Kỳ</a:t>
            </a:r>
            <a:r>
              <a:rPr lang="en-US" altLang="en-US" sz="3000" b="1" dirty="0">
                <a:latin typeface="Times New Roman" panose="02020603050405020304" pitchFamily="18" charset="0"/>
                <a:ea typeface="Tahoma" panose="020B0604030504040204" pitchFamily="34" charset="0"/>
                <a:cs typeface="Times New Roman" panose="02020603050405020304" pitchFamily="18" charset="0"/>
              </a:rPr>
              <a:t/>
            </a:r>
            <a:br>
              <a:rPr lang="en-US" altLang="en-US" sz="3000" b="1" dirty="0">
                <a:latin typeface="Times New Roman" panose="02020603050405020304" pitchFamily="18" charset="0"/>
                <a:ea typeface="Tahoma" panose="020B0604030504040204" pitchFamily="34" charset="0"/>
                <a:cs typeface="Times New Roman" panose="02020603050405020304" pitchFamily="18" charset="0"/>
              </a:rPr>
            </a:br>
            <a:r>
              <a:rPr lang="en-US" altLang="en-US" sz="3000" b="1" dirty="0" smtClean="0">
                <a:solidFill>
                  <a:srgbClr val="FF0000"/>
                </a:solidFill>
                <a:latin typeface="Times New Roman" pitchFamily="18" charset="0"/>
                <a:ea typeface="Tahoma" panose="020B0604030504040204" pitchFamily="34" charset="0"/>
                <a:cs typeface="Times New Roman" pitchFamily="18" charset="0"/>
              </a:rPr>
              <a:t>menu:</a:t>
            </a:r>
            <a:r>
              <a:rPr lang="vi-VN" altLang="en-US" sz="3000" b="1" dirty="0">
                <a:solidFill>
                  <a:srgbClr val="FF0000"/>
                </a:solidFill>
                <a:latin typeface="Times New Roman" pitchFamily="18" charset="0"/>
                <a:ea typeface="Tahoma" panose="020B0604030504040204" pitchFamily="34" charset="0"/>
                <a:cs typeface="Times New Roman" pitchFamily="18" charset="0"/>
              </a:rPr>
              <a:t>Tái tạo hình ảnh nhiệt dựa trên deep learning và phát hiện đối tượng</a:t>
            </a:r>
            <a:endParaRPr lang="en-US" sz="3000" dirty="0"/>
          </a:p>
        </p:txBody>
      </p:sp>
      <p:sp>
        <p:nvSpPr>
          <p:cNvPr id="3" name="Subtitle 2">
            <a:extLst>
              <a:ext uri="{FF2B5EF4-FFF2-40B4-BE49-F238E27FC236}">
                <a16:creationId xmlns="" xmlns:a16="http://schemas.microsoft.com/office/drawing/2014/main" id="{6E3A23D3-DDB9-ADE2-AC39-5DDF7F5A355B}"/>
              </a:ext>
            </a:extLst>
          </p:cNvPr>
          <p:cNvSpPr>
            <a:spLocks noGrp="1"/>
          </p:cNvSpPr>
          <p:nvPr>
            <p:ph type="subTitle" idx="1"/>
          </p:nvPr>
        </p:nvSpPr>
        <p:spPr>
          <a:xfrm>
            <a:off x="2276670" y="3350962"/>
            <a:ext cx="7692110" cy="1772816"/>
          </a:xfrm>
        </p:spPr>
        <p:txBody>
          <a:bodyPr>
            <a:normAutofit/>
          </a:bodyPr>
          <a:lstStyle/>
          <a:p>
            <a:pPr marL="0" indent="0" algn="l">
              <a:buNone/>
            </a:pPr>
            <a:r>
              <a:rPr lang="en-US" altLang="en-US" sz="2400" dirty="0" err="1">
                <a:latin typeface="Times New Roman" pitchFamily="18" charset="0"/>
                <a:ea typeface="Tahoma" panose="020B0604030504040204" pitchFamily="34" charset="0"/>
                <a:cs typeface="Times New Roman" pitchFamily="18" charset="0"/>
              </a:rPr>
              <a:t>Môn</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học</a:t>
            </a:r>
            <a:r>
              <a:rPr lang="en-US" altLang="en-US" sz="2400" dirty="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Trí</a:t>
            </a:r>
            <a:r>
              <a:rPr lang="en-US" altLang="en-US" sz="2400" b="1" dirty="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tuệ</a:t>
            </a:r>
            <a:r>
              <a:rPr lang="en-US" altLang="en-US" sz="2400" b="1" dirty="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nhân</a:t>
            </a:r>
            <a:r>
              <a:rPr lang="en-US" altLang="en-US" sz="2400" b="1" dirty="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tạo</a:t>
            </a:r>
            <a:endParaRPr lang="en-US" altLang="en-US" sz="2400" b="1" dirty="0">
              <a:latin typeface="Times New Roman" pitchFamily="18" charset="0"/>
              <a:ea typeface="Tahoma" panose="020B0604030504040204" pitchFamily="34" charset="0"/>
              <a:cs typeface="Times New Roman" pitchFamily="18" charset="0"/>
            </a:endParaRPr>
          </a:p>
          <a:p>
            <a:pPr algn="l"/>
            <a:r>
              <a:rPr lang="en-US" altLang="en-US" sz="2400" dirty="0" err="1">
                <a:latin typeface="Times New Roman" pitchFamily="18" charset="0"/>
                <a:ea typeface="Tahoma" panose="020B0604030504040204" pitchFamily="34" charset="0"/>
                <a:cs typeface="Times New Roman" pitchFamily="18" charset="0"/>
              </a:rPr>
              <a:t>Người</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thực</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hiện:Phan</a:t>
            </a:r>
            <a:r>
              <a:rPr lang="en-US" altLang="en-US" sz="2400" dirty="0">
                <a:latin typeface="Times New Roman" pitchFamily="18" charset="0"/>
                <a:ea typeface="Tahoma" panose="020B0604030504040204" pitchFamily="34" charset="0"/>
                <a:cs typeface="Times New Roman" pitchFamily="18" charset="0"/>
              </a:rPr>
              <a:t> Thanh </a:t>
            </a:r>
            <a:r>
              <a:rPr lang="en-US" altLang="en-US" sz="2400" dirty="0" err="1" smtClean="0">
                <a:latin typeface="Times New Roman" pitchFamily="18" charset="0"/>
                <a:ea typeface="Tahoma" panose="020B0604030504040204" pitchFamily="34" charset="0"/>
                <a:cs typeface="Times New Roman" pitchFamily="18" charset="0"/>
              </a:rPr>
              <a:t>Tú</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Trần</a:t>
            </a:r>
            <a:r>
              <a:rPr lang="en-US" altLang="en-US" sz="2400" dirty="0">
                <a:latin typeface="Times New Roman" pitchFamily="18" charset="0"/>
                <a:ea typeface="Tahoma" panose="020B0604030504040204" pitchFamily="34" charset="0"/>
                <a:cs typeface="Times New Roman" pitchFamily="18" charset="0"/>
              </a:rPr>
              <a:t> Mai </a:t>
            </a:r>
            <a:r>
              <a:rPr lang="en-US" altLang="en-US" sz="2400" dirty="0" err="1">
                <a:latin typeface="Times New Roman" pitchFamily="18" charset="0"/>
                <a:ea typeface="Tahoma" panose="020B0604030504040204" pitchFamily="34" charset="0"/>
                <a:cs typeface="Times New Roman" pitchFamily="18" charset="0"/>
              </a:rPr>
              <a:t>Trung</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smtClean="0">
                <a:latin typeface="Times New Roman" pitchFamily="18" charset="0"/>
                <a:ea typeface="Tahoma" panose="020B0604030504040204" pitchFamily="34" charset="0"/>
                <a:cs typeface="Times New Roman" pitchFamily="18" charset="0"/>
              </a:rPr>
              <a:t>Nguyên</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Hoàng</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Lê</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Hữu</a:t>
            </a:r>
            <a:r>
              <a:rPr lang="en-US" altLang="en-US" sz="2400" dirty="0">
                <a:latin typeface="Times New Roman" pitchFamily="18" charset="0"/>
                <a:ea typeface="Tahoma" panose="020B0604030504040204" pitchFamily="34" charset="0"/>
                <a:cs typeface="Times New Roman" pitchFamily="18" charset="0"/>
              </a:rPr>
              <a:t> </a:t>
            </a:r>
            <a:r>
              <a:rPr lang="en-US" altLang="en-US" sz="2400" dirty="0" err="1">
                <a:latin typeface="Times New Roman" pitchFamily="18" charset="0"/>
                <a:ea typeface="Tahoma" panose="020B0604030504040204" pitchFamily="34" charset="0"/>
                <a:cs typeface="Times New Roman" pitchFamily="18" charset="0"/>
              </a:rPr>
              <a:t>Châu</a:t>
            </a:r>
            <a:endParaRPr lang="en-US" altLang="en-US" sz="2400" b="1" dirty="0">
              <a:latin typeface="Times New Roman" pitchFamily="18" charset="0"/>
              <a:ea typeface="Tahoma" panose="020B0604030504040204" pitchFamily="34" charset="0"/>
              <a:cs typeface="Times New Roman" pitchFamily="18" charset="0"/>
            </a:endParaRPr>
          </a:p>
          <a:p>
            <a:pPr algn="l"/>
            <a:r>
              <a:rPr lang="en-US" altLang="en-US" sz="2400" dirty="0">
                <a:latin typeface="Times New Roman" pitchFamily="18" charset="0"/>
                <a:ea typeface="Tahoma" panose="020B0604030504040204" pitchFamily="34" charset="0"/>
                <a:cs typeface="Times New Roman" pitchFamily="18" charset="0"/>
              </a:rPr>
              <a:t>GVHD: </a:t>
            </a:r>
            <a:r>
              <a:rPr lang="en-US" altLang="en-US" sz="2400" b="1" smtClean="0">
                <a:latin typeface="Times New Roman" pitchFamily="18" charset="0"/>
                <a:ea typeface="Tahoma" panose="020B0604030504040204" pitchFamily="34" charset="0"/>
                <a:cs typeface="Times New Roman" pitchFamily="18" charset="0"/>
              </a:rPr>
              <a:t>GV.Huỳnh</a:t>
            </a:r>
            <a:r>
              <a:rPr lang="en-US" altLang="en-US" sz="2400" b="1" dirty="0" smtClean="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Quốc</a:t>
            </a:r>
            <a:r>
              <a:rPr lang="en-US" altLang="en-US" sz="2400" b="1" dirty="0">
                <a:latin typeface="Times New Roman" pitchFamily="18" charset="0"/>
                <a:ea typeface="Tahoma" panose="020B0604030504040204" pitchFamily="34" charset="0"/>
                <a:cs typeface="Times New Roman" pitchFamily="18" charset="0"/>
              </a:rPr>
              <a:t> </a:t>
            </a:r>
            <a:r>
              <a:rPr lang="en-US" altLang="en-US" sz="2400" b="1" dirty="0" err="1">
                <a:latin typeface="Times New Roman" pitchFamily="18" charset="0"/>
                <a:ea typeface="Tahoma" panose="020B0604030504040204" pitchFamily="34" charset="0"/>
                <a:cs typeface="Times New Roman" pitchFamily="18" charset="0"/>
              </a:rPr>
              <a:t>Bảo</a:t>
            </a:r>
            <a:endParaRPr lang="en-US" altLang="en-US" sz="2400" b="1" dirty="0">
              <a:latin typeface="Times New Roman" pitchFamily="18" charset="0"/>
              <a:ea typeface="Tahoma" panose="020B0604030504040204" pitchFamily="34" charset="0"/>
              <a:cs typeface="Times New Roman" pitchFamily="18" charset="0"/>
            </a:endParaRPr>
          </a:p>
          <a:p>
            <a:endParaRPr lang="en-US" dirty="0"/>
          </a:p>
        </p:txBody>
      </p:sp>
    </p:spTree>
    <p:extLst>
      <p:ext uri="{BB962C8B-B14F-4D97-AF65-F5344CB8AC3E}">
        <p14:creationId xmlns:p14="http://schemas.microsoft.com/office/powerpoint/2010/main" val="1886264541"/>
      </p:ext>
    </p:extLst>
  </p:cSld>
  <p:clrMapOvr>
    <a:masterClrMapping/>
  </p:clrMapOvr>
  <p:transition spd="slow">
    <p:push dir="u"/>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0" y="841664"/>
            <a:ext cx="5288973" cy="6016336"/>
          </a:xfrm>
        </p:spPr>
        <p:txBody>
          <a:bodyPr>
            <a:normAutofit/>
          </a:bodyPr>
          <a:lstStyle/>
          <a:p>
            <a:pPr marL="0" indent="0">
              <a:buNone/>
            </a:pPr>
            <a:r>
              <a:rPr lang="vi-VN" sz="2400" dirty="0" smtClean="0">
                <a:latin typeface="Times New Roman" panose="02020603050405020304" pitchFamily="18" charset="0"/>
                <a:cs typeface="Times New Roman" panose="02020603050405020304" pitchFamily="18" charset="0"/>
              </a:rPr>
              <a:t>Cấu </a:t>
            </a:r>
            <a:r>
              <a:rPr lang="vi-VN" sz="2400" dirty="0">
                <a:latin typeface="Times New Roman" panose="02020603050405020304" pitchFamily="18" charset="0"/>
                <a:cs typeface="Times New Roman" panose="02020603050405020304" pitchFamily="18" charset="0"/>
              </a:rPr>
              <a:t>trúc chính của CNN bao gồm </a:t>
            </a:r>
            <a:r>
              <a:rPr lang="vi-VN" sz="2400" dirty="0"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thành </a:t>
            </a:r>
            <a:r>
              <a:rPr lang="vi-VN" sz="2400" dirty="0">
                <a:latin typeface="Times New Roman" panose="02020603050405020304" pitchFamily="18" charset="0"/>
                <a:cs typeface="Times New Roman" panose="02020603050405020304" pitchFamily="18" charset="0"/>
              </a:rPr>
              <a:t>phần sau</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Lớp Fully Connected (Fully Connected Layer):</a:t>
            </a:r>
          </a:p>
          <a:p>
            <a:pPr marL="0" indent="0">
              <a:buNone/>
            </a:pPr>
            <a:r>
              <a:rPr lang="vi-VN" sz="2400" dirty="0">
                <a:latin typeface="Times New Roman" panose="02020603050405020304" pitchFamily="18" charset="0"/>
                <a:cs typeface="Times New Roman" panose="02020603050405020304" pitchFamily="18" charset="0"/>
              </a:rPr>
              <a:t>Lớp cuối cùng của CNN, thường là các lớp nơ-ron kết nối đầy đủ. Nó kết hợp các thông tin từ các feature map để thực hiện nhiệm vụ phân loại hoặc dự </a:t>
            </a:r>
            <a:r>
              <a:rPr lang="vi-VN" sz="2400" dirty="0" smtClean="0">
                <a:latin typeface="Times New Roman" panose="02020603050405020304" pitchFamily="18" charset="0"/>
                <a:cs typeface="Times New Roman" panose="02020603050405020304" pitchFamily="18" charset="0"/>
              </a:rPr>
              <a:t>đoán</a:t>
            </a:r>
            <a:r>
              <a:rPr lang="en-US" sz="2400" dirty="0" smtClean="0">
                <a:latin typeface="Times New Roman" panose="02020603050405020304" pitchFamily="18" charset="0"/>
                <a:cs typeface="Times New Roman" panose="02020603050405020304" pitchFamily="18" charset="0"/>
              </a:rPr>
              <a:t>.</a:t>
            </a:r>
          </a:p>
          <a:p>
            <a:pPr marL="0" indent="0">
              <a:buNone/>
            </a:pPr>
            <a:endParaRPr lang="vi-V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0" y="156117"/>
            <a:ext cx="5288973" cy="685547"/>
          </a:xfrm>
        </p:spPr>
        <p:txBody>
          <a:bodyPr>
            <a:normAutofit fontScale="62500" lnSpcReduction="20000"/>
          </a:bodyPr>
          <a:lstStyle/>
          <a:p>
            <a:r>
              <a:rPr lang="en-US" sz="4500" b="1" dirty="0" smtClean="0">
                <a:solidFill>
                  <a:prstClr val="black"/>
                </a:solidFill>
                <a:latin typeface="Times New Roman" pitchFamily="18" charset="0"/>
                <a:cs typeface="Times New Roman" pitchFamily="18" charset="0"/>
              </a:rPr>
              <a:t>1.GIỚI THIỆU </a:t>
            </a:r>
          </a:p>
          <a:p>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5553912" y="841664"/>
            <a:ext cx="6638088" cy="4831772"/>
          </a:xfrm>
          <a:prstGeom prst="rect">
            <a:avLst/>
          </a:prstGeom>
        </p:spPr>
      </p:pic>
    </p:spTree>
    <p:extLst>
      <p:ext uri="{BB962C8B-B14F-4D97-AF65-F5344CB8AC3E}">
        <p14:creationId xmlns:p14="http://schemas.microsoft.com/office/powerpoint/2010/main" val="4031982256"/>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0" y="841664"/>
            <a:ext cx="5288973" cy="6016336"/>
          </a:xfrm>
        </p:spPr>
        <p:txBody>
          <a:bodyPr>
            <a:normAutofit/>
          </a:bodyPr>
          <a:lstStyle/>
          <a:p>
            <a:pPr marL="0" indent="0">
              <a:buNone/>
            </a:pPr>
            <a:r>
              <a:rPr lang="vi-VN" sz="2400" dirty="0" smtClean="0">
                <a:latin typeface="Times New Roman" panose="02020603050405020304" pitchFamily="18" charset="0"/>
                <a:cs typeface="Times New Roman" panose="02020603050405020304" pitchFamily="18" charset="0"/>
              </a:rPr>
              <a:t>Cấu </a:t>
            </a:r>
            <a:r>
              <a:rPr lang="vi-VN" sz="2400" dirty="0">
                <a:latin typeface="Times New Roman" panose="02020603050405020304" pitchFamily="18" charset="0"/>
                <a:cs typeface="Times New Roman" panose="02020603050405020304" pitchFamily="18" charset="0"/>
              </a:rPr>
              <a:t>trúc chính của CNN bao gồm </a:t>
            </a:r>
            <a:r>
              <a:rPr lang="vi-VN" sz="2400" dirty="0"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thành </a:t>
            </a:r>
            <a:r>
              <a:rPr lang="vi-VN" sz="2400" dirty="0">
                <a:latin typeface="Times New Roman" panose="02020603050405020304" pitchFamily="18" charset="0"/>
                <a:cs typeface="Times New Roman" panose="02020603050405020304" pitchFamily="18" charset="0"/>
              </a:rPr>
              <a:t>phần sau</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Lớp </a:t>
            </a:r>
            <a:r>
              <a:rPr lang="vi-VN" sz="2400" dirty="0">
                <a:latin typeface="Times New Roman" panose="02020603050405020304" pitchFamily="18" charset="0"/>
                <a:cs typeface="Times New Roman" panose="02020603050405020304" pitchFamily="18" charset="0"/>
              </a:rPr>
              <a:t>Dropout (Dropout Layer):</a:t>
            </a:r>
          </a:p>
          <a:p>
            <a:pPr marL="0" indent="0">
              <a:buNone/>
            </a:pPr>
            <a:r>
              <a:rPr lang="vi-VN" sz="2400" dirty="0">
                <a:latin typeface="Times New Roman" panose="02020603050405020304" pitchFamily="18" charset="0"/>
                <a:cs typeface="Times New Roman" panose="02020603050405020304" pitchFamily="18" charset="0"/>
              </a:rPr>
              <a:t>Đôi khi, lớp dropout được thêm vào để ngăn chặn việc overfitting bằng cách loại bỏ một số nơ-ron ngẫu nhiên trong quá trình huấn luyện</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0" indent="0">
              <a:buNone/>
            </a:pPr>
            <a:r>
              <a:rPr lang="vi-VN" sz="2400" dirty="0" smtClean="0">
                <a:latin typeface="Times New Roman" panose="02020603050405020304" pitchFamily="18" charset="0"/>
                <a:cs typeface="Times New Roman" panose="02020603050405020304" pitchFamily="18" charset="0"/>
              </a:rPr>
              <a:t>CNN </a:t>
            </a:r>
            <a:r>
              <a:rPr lang="vi-VN" sz="2400" dirty="0">
                <a:latin typeface="Times New Roman" panose="02020603050405020304" pitchFamily="18" charset="0"/>
                <a:cs typeface="Times New Roman" panose="02020603050405020304" pitchFamily="18" charset="0"/>
              </a:rPr>
              <a:t>chủ yếu được sử dụng để trích xuất đặc điểm từ hình ảnh với sự trợ giúp của các lớp. Phổ biến nhất trong các ứng dụng của CNN là phân loại hình ảnh, trong đó mỗi hình ảnh đầu vào được chuyển qua một loạt các lớp để nhận được giá trị xác suất từ 0 đến 1.</a:t>
            </a:r>
          </a:p>
          <a:p>
            <a:pPr marL="0" indent="0">
              <a:buNone/>
            </a:pPr>
            <a:endParaRPr lang="vi-V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0" y="156117"/>
            <a:ext cx="5288973" cy="685547"/>
          </a:xfrm>
        </p:spPr>
        <p:txBody>
          <a:bodyPr>
            <a:normAutofit fontScale="62500" lnSpcReduction="20000"/>
          </a:bodyPr>
          <a:lstStyle/>
          <a:p>
            <a:r>
              <a:rPr lang="en-US" sz="4500" b="1" dirty="0" smtClean="0">
                <a:solidFill>
                  <a:prstClr val="black"/>
                </a:solidFill>
                <a:latin typeface="Times New Roman" pitchFamily="18" charset="0"/>
                <a:cs typeface="Times New Roman" pitchFamily="18" charset="0"/>
              </a:rPr>
              <a:t>1.GIỚI THIỆU </a:t>
            </a:r>
          </a:p>
          <a:p>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5640503" y="1781406"/>
            <a:ext cx="6551497" cy="2229485"/>
          </a:xfrm>
          <a:prstGeom prst="rect">
            <a:avLst/>
          </a:prstGeom>
        </p:spPr>
      </p:pic>
    </p:spTree>
    <p:extLst>
      <p:ext uri="{BB962C8B-B14F-4D97-AF65-F5344CB8AC3E}">
        <p14:creationId xmlns:p14="http://schemas.microsoft.com/office/powerpoint/2010/main" val="1323998398"/>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29CBE6-5506-9FF1-C19F-1FE9FDAB2FC1}"/>
              </a:ext>
            </a:extLst>
          </p:cNvPr>
          <p:cNvSpPr>
            <a:spLocks noGrp="1"/>
          </p:cNvSpPr>
          <p:nvPr>
            <p:ph type="title"/>
          </p:nvPr>
        </p:nvSpPr>
        <p:spPr>
          <a:xfrm>
            <a:off x="1371600" y="685800"/>
            <a:ext cx="9601200" cy="763859"/>
          </a:xfrm>
        </p:spPr>
        <p:txBody>
          <a:bodyPr>
            <a:normAutofit fontScale="90000"/>
          </a:bodyPr>
          <a:lstStyle/>
          <a:p>
            <a:r>
              <a:rPr lang="en-US" sz="3200" b="1" dirty="0">
                <a:solidFill>
                  <a:prstClr val="black"/>
                </a:solidFill>
                <a:latin typeface="Times New Roman" panose="02020603050405020304" pitchFamily="18" charset="0"/>
                <a:cs typeface="Times New Roman" panose="02020603050405020304" pitchFamily="18" charset="0"/>
              </a:rPr>
              <a:t>2. CÁC </a:t>
            </a:r>
            <a:r>
              <a:rPr lang="en-US" sz="3200" b="1" dirty="0" smtClean="0">
                <a:solidFill>
                  <a:prstClr val="black"/>
                </a:solidFill>
                <a:latin typeface="Times New Roman" panose="02020603050405020304" pitchFamily="18" charset="0"/>
                <a:cs typeface="Times New Roman" panose="02020603050405020304" pitchFamily="18" charset="0"/>
              </a:rPr>
              <a:t>CÔNG CỤ VÀ CÔNG NGHỆ CÓ LIÊN QUAN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5693C4-77EC-BC8F-4F26-6C105C8FC035}"/>
              </a:ext>
            </a:extLst>
          </p:cNvPr>
          <p:cNvSpPr>
            <a:spLocks noGrp="1"/>
          </p:cNvSpPr>
          <p:nvPr>
            <p:ph idx="1"/>
          </p:nvPr>
        </p:nvSpPr>
        <p:spPr>
          <a:xfrm>
            <a:off x="1371600" y="1197411"/>
            <a:ext cx="9980341" cy="5229921"/>
          </a:xfrm>
        </p:spPr>
        <p:txBody>
          <a:bodyPr>
            <a:normAutofit/>
          </a:bodyPr>
          <a:lstStyle/>
          <a:p>
            <a:pPr marL="342900" indent="-342900" algn="just">
              <a:lnSpc>
                <a:spcPct val="112000"/>
              </a:lnSpc>
              <a:spcAft>
                <a:spcPts val="8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Trong </a:t>
            </a:r>
            <a:r>
              <a:rPr lang="vi-VN" sz="2400" dirty="0">
                <a:latin typeface="Times New Roman" panose="02020603050405020304" pitchFamily="18" charset="0"/>
                <a:cs typeface="Times New Roman" panose="02020603050405020304" pitchFamily="18" charset="0"/>
              </a:rPr>
              <a:t>lĩnh vực xử lý hình ảnh nhiệt bằng deep learning, có một số phương pháp và thuật toán được áp dụng để cải thiện xử lý và phân tích dữ liệu hình ảnh nhiệt. Dưới đây là một số phương pháp và thuật toán quan trọng</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457200" indent="-457200" algn="just">
              <a:lnSpc>
                <a:spcPct val="112000"/>
              </a:lnSpc>
              <a:spcAft>
                <a:spcPts val="800"/>
              </a:spcAft>
              <a:buAutoNum type="arabicPeriod"/>
            </a:pPr>
            <a:r>
              <a:rPr lang="en-US" sz="2400" dirty="0" smtClean="0">
                <a:latin typeface="Times New Roman" panose="02020603050405020304" pitchFamily="18" charset="0"/>
                <a:cs typeface="Times New Roman" panose="02020603050405020304" pitchFamily="18" charset="0"/>
              </a:rPr>
              <a:t>Super-Resolution </a:t>
            </a:r>
            <a:r>
              <a:rPr lang="en-US" sz="2400" dirty="0">
                <a:latin typeface="Times New Roman" panose="02020603050405020304" pitchFamily="18" charset="0"/>
                <a:cs typeface="Times New Roman" panose="02020603050405020304" pitchFamily="18" charset="0"/>
              </a:rPr>
              <a:t>(</a:t>
            </a:r>
            <a:r>
              <a:rPr lang="en-US" sz="2400" dirty="0" err="1">
                <a:latin typeface="Times New Roman" panose="02020603050405020304" pitchFamily="18" charset="0"/>
                <a:cs typeface="Times New Roman" panose="02020603050405020304" pitchFamily="18" charset="0"/>
              </a:rPr>
              <a:t>Tái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cấu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trúc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siêu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độ</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giải</a:t>
            </a:r>
            <a:r>
              <a:rPr lang="en-US" sz="2400" dirty="0" smtClean="0">
                <a:latin typeface="Times New Roman" panose="02020603050405020304" pitchFamily="18" charset="0"/>
                <a:cs typeface="Times New Roman" panose="02020603050405020304" pitchFamily="18" charset="0"/>
              </a:rPr>
              <a:t>)</a:t>
            </a:r>
          </a:p>
          <a:p>
            <a:pPr marL="457200" indent="-457200" algn="just">
              <a:lnSpc>
                <a:spcPct val="112000"/>
              </a:lnSpc>
              <a:spcAft>
                <a:spcPts val="800"/>
              </a:spcAft>
              <a:buAutoNum type="arabicPeriod"/>
            </a:pPr>
            <a:r>
              <a:rPr lang="en-US" sz="2400" dirty="0" err="1">
                <a:latin typeface="Times New Roman" panose="02020603050405020304" pitchFamily="18" charset="0"/>
                <a:cs typeface="Times New Roman" panose="02020603050405020304" pitchFamily="18" charset="0"/>
              </a:rPr>
              <a:t>Deblurring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Làm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mịn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smtClean="0">
                <a:latin typeface="Times New Roman" panose="02020603050405020304" pitchFamily="18" charset="0"/>
                <a:cs typeface="Times New Roman" panose="02020603050405020304" pitchFamily="18" charset="0"/>
              </a:rPr>
              <a:t>)</a:t>
            </a:r>
          </a:p>
          <a:p>
            <a:pPr marL="457200" indent="-457200" algn="just">
              <a:lnSpc>
                <a:spcPct val="112000"/>
              </a:lnSpc>
              <a:spcAft>
                <a:spcPts val="800"/>
              </a:spcAft>
              <a:buAutoNum type="arabicPeriod"/>
            </a:pPr>
            <a:r>
              <a:rPr lang="vi-VN" sz="2400" dirty="0">
                <a:latin typeface="Times New Roman" panose="02020603050405020304" pitchFamily="18" charset="0"/>
                <a:cs typeface="Times New Roman" panose="02020603050405020304" pitchFamily="18" charset="0"/>
              </a:rPr>
              <a:t>Object Detection (Phát hiện đối tượng</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457200" indent="-457200" algn="just">
              <a:lnSpc>
                <a:spcPct val="112000"/>
              </a:lnSpc>
              <a:spcAft>
                <a:spcPts val="800"/>
              </a:spcAft>
              <a:buAutoNum type="arabicPeriod"/>
            </a:pPr>
            <a:r>
              <a:rPr lang="en-US" sz="2400" dirty="0">
                <a:latin typeface="Times New Roman" panose="02020603050405020304" pitchFamily="18" charset="0"/>
                <a:cs typeface="Times New Roman" panose="02020603050405020304" pitchFamily="18" charset="0"/>
              </a:rPr>
              <a:t>Image Restoration (</a:t>
            </a:r>
            <a:r>
              <a:rPr lang="en-US" sz="2400" dirty="0" err="1">
                <a:latin typeface="Times New Roman" panose="02020603050405020304" pitchFamily="18" charset="0"/>
                <a:cs typeface="Times New Roman" panose="02020603050405020304" pitchFamily="18" charset="0"/>
              </a:rPr>
              <a:t>Khôi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phục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hình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ảnh</a:t>
            </a:r>
            <a:r>
              <a:rPr lang="en-US" sz="2400" dirty="0" smtClean="0">
                <a:latin typeface="Times New Roman" panose="02020603050405020304" pitchFamily="18" charset="0"/>
                <a:cs typeface="Times New Roman" panose="02020603050405020304" pitchFamily="18" charset="0"/>
              </a:rPr>
              <a:t>)</a:t>
            </a:r>
          </a:p>
          <a:p>
            <a:pPr marL="457200" indent="-457200" algn="just">
              <a:lnSpc>
                <a:spcPct val="112000"/>
              </a:lnSpc>
              <a:spcAft>
                <a:spcPts val="800"/>
              </a:spcAft>
              <a:buAutoNum type="arabicPeriod"/>
            </a:pPr>
            <a:r>
              <a:rPr lang="en-US" sz="2400" dirty="0">
                <a:latin typeface="Times New Roman" panose="02020603050405020304" pitchFamily="18" charset="0"/>
                <a:cs typeface="Times New Roman" panose="02020603050405020304" pitchFamily="18" charset="0"/>
              </a:rPr>
              <a:t>Generative Adversarial Networks (GANs</a:t>
            </a:r>
            <a:r>
              <a:rPr lang="en-US" sz="2400" dirty="0" smtClean="0">
                <a:latin typeface="Times New Roman" panose="02020603050405020304" pitchFamily="18" charset="0"/>
                <a:cs typeface="Times New Roman" panose="02020603050405020304" pitchFamily="18" charset="0"/>
              </a:rPr>
              <a:t>)</a:t>
            </a:r>
          </a:p>
          <a:p>
            <a:pPr marL="457200" indent="-457200" algn="just">
              <a:lnSpc>
                <a:spcPct val="112000"/>
              </a:lnSpc>
              <a:spcAft>
                <a:spcPts val="800"/>
              </a:spcAft>
              <a:buAutoNum type="arabicPeriod"/>
            </a:pPr>
            <a:r>
              <a:rPr lang="en-US" sz="2400" dirty="0">
                <a:latin typeface="Times New Roman" panose="02020603050405020304" pitchFamily="18" charset="0"/>
                <a:cs typeface="Times New Roman" panose="02020603050405020304" pitchFamily="18" charset="0"/>
              </a:rPr>
              <a:t>Video Processing (</a:t>
            </a:r>
            <a:r>
              <a:rPr lang="en-US" sz="2400" dirty="0" err="1">
                <a:latin typeface="Times New Roman" panose="02020603050405020304" pitchFamily="18" charset="0"/>
                <a:cs typeface="Times New Roman" panose="02020603050405020304" pitchFamily="18" charset="0"/>
              </a:rPr>
              <a:t>Xử</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lý</a:t>
            </a:r>
            <a:r>
              <a:rPr lang="en-US" sz="2400" dirty="0">
                <a:latin typeface="Times New Roman" panose="02020603050405020304" pitchFamily="18" charset="0"/>
                <a:cs typeface="Times New Roman" panose="02020603050405020304" pitchFamily="18" charset="0"/>
              </a:rPr>
              <a:t> video)</a:t>
            </a:r>
          </a:p>
        </p:txBody>
      </p:sp>
    </p:spTree>
    <p:extLst>
      <p:ext uri="{BB962C8B-B14F-4D97-AF65-F5344CB8AC3E}">
        <p14:creationId xmlns:p14="http://schemas.microsoft.com/office/powerpoint/2010/main" val="62273588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29CBE6-5506-9FF1-C19F-1FE9FDAB2FC1}"/>
              </a:ext>
            </a:extLst>
          </p:cNvPr>
          <p:cNvSpPr>
            <a:spLocks noGrp="1"/>
          </p:cNvSpPr>
          <p:nvPr>
            <p:ph type="title"/>
          </p:nvPr>
        </p:nvSpPr>
        <p:spPr>
          <a:xfrm>
            <a:off x="1371600" y="685800"/>
            <a:ext cx="9601200" cy="763859"/>
          </a:xfrm>
        </p:spPr>
        <p:txBody>
          <a:bodyPr>
            <a:normAutofit fontScale="90000"/>
          </a:bodyPr>
          <a:lstStyle/>
          <a:p>
            <a:r>
              <a:rPr lang="en-US" sz="3200" b="1" dirty="0">
                <a:solidFill>
                  <a:prstClr val="black"/>
                </a:solidFill>
                <a:latin typeface="Times New Roman" panose="02020603050405020304" pitchFamily="18" charset="0"/>
                <a:cs typeface="Times New Roman" panose="02020603050405020304" pitchFamily="18" charset="0"/>
              </a:rPr>
              <a:t>2. CÁC </a:t>
            </a:r>
            <a:r>
              <a:rPr lang="en-US" sz="3200" b="1" dirty="0" smtClean="0">
                <a:solidFill>
                  <a:prstClr val="black"/>
                </a:solidFill>
                <a:latin typeface="Times New Roman" panose="02020603050405020304" pitchFamily="18" charset="0"/>
                <a:cs typeface="Times New Roman" panose="02020603050405020304" pitchFamily="18" charset="0"/>
              </a:rPr>
              <a:t>CÔNG CỤ VÀ CÔNG NGHỆ CÓ LIÊN QUAN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5693C4-77EC-BC8F-4F26-6C105C8FC035}"/>
              </a:ext>
            </a:extLst>
          </p:cNvPr>
          <p:cNvSpPr>
            <a:spLocks noGrp="1"/>
          </p:cNvSpPr>
          <p:nvPr>
            <p:ph idx="1"/>
          </p:nvPr>
        </p:nvSpPr>
        <p:spPr>
          <a:xfrm>
            <a:off x="1371600" y="1197411"/>
            <a:ext cx="9980341" cy="5229921"/>
          </a:xfrm>
        </p:spPr>
        <p:txBody>
          <a:bodyPr>
            <a:normAutofit/>
          </a:bodyPr>
          <a:lstStyle/>
          <a:p>
            <a:pPr marL="342900" indent="-342900" algn="just">
              <a:lnSpc>
                <a:spcPct val="112000"/>
              </a:lnSpc>
              <a:spcAft>
                <a:spcPts val="8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công cụ và thư viện giúp xừ lý và giải </a:t>
            </a:r>
            <a:r>
              <a:rPr lang="vi-VN" sz="2400" dirty="0" smtClean="0">
                <a:latin typeface="Times New Roman" panose="02020603050405020304" pitchFamily="18" charset="0"/>
                <a:cs typeface="Times New Roman" panose="02020603050405020304" pitchFamily="18" charset="0"/>
              </a:rPr>
              <a:t>quyết</a:t>
            </a:r>
            <a:endParaRPr lang="en-US" sz="2400" dirty="0" smtClean="0">
              <a:latin typeface="Times New Roman" panose="02020603050405020304" pitchFamily="18" charset="0"/>
              <a:cs typeface="Times New Roman" panose="02020603050405020304" pitchFamily="18" charset="0"/>
            </a:endParaRP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1. Ngôn ngữ lập trình:</a:t>
            </a: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   - </a:t>
            </a:r>
            <a:r>
              <a:rPr lang="vi-VN" sz="2400" dirty="0" smtClean="0">
                <a:latin typeface="Times New Roman" panose="02020603050405020304" pitchFamily="18" charset="0"/>
                <a:cs typeface="Times New Roman" panose="02020603050405020304" pitchFamily="18" charset="0"/>
              </a:rPr>
              <a:t>Python: </a:t>
            </a:r>
            <a:r>
              <a:rPr lang="vi-VN" sz="2400" dirty="0">
                <a:latin typeface="Times New Roman" panose="02020603050405020304" pitchFamily="18" charset="0"/>
                <a:cs typeface="Times New Roman" panose="02020603050405020304" pitchFamily="18" charset="0"/>
              </a:rPr>
              <a:t>Ngôn ngữ lập trình phổ biến cho deep learning và xử lý hình ảnh</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0" indent="0" algn="just">
              <a:lnSpc>
                <a:spcPct val="112000"/>
              </a:lnSpc>
              <a:spcAft>
                <a:spcPts val="800"/>
              </a:spcAft>
              <a:buNone/>
            </a:pPr>
            <a:endParaRPr lang="en-US"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6864" y="3227775"/>
            <a:ext cx="3131400" cy="3432797"/>
          </a:xfrm>
          <a:prstGeom prst="rect">
            <a:avLst/>
          </a:prstGeom>
        </p:spPr>
      </p:pic>
    </p:spTree>
    <p:extLst>
      <p:ext uri="{BB962C8B-B14F-4D97-AF65-F5344CB8AC3E}">
        <p14:creationId xmlns:p14="http://schemas.microsoft.com/office/powerpoint/2010/main" val="29546287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29CBE6-5506-9FF1-C19F-1FE9FDAB2FC1}"/>
              </a:ext>
            </a:extLst>
          </p:cNvPr>
          <p:cNvSpPr>
            <a:spLocks noGrp="1"/>
          </p:cNvSpPr>
          <p:nvPr>
            <p:ph type="title"/>
          </p:nvPr>
        </p:nvSpPr>
        <p:spPr>
          <a:xfrm>
            <a:off x="1371600" y="685800"/>
            <a:ext cx="9601200" cy="763859"/>
          </a:xfrm>
        </p:spPr>
        <p:txBody>
          <a:bodyPr>
            <a:normAutofit fontScale="90000"/>
          </a:bodyPr>
          <a:lstStyle/>
          <a:p>
            <a:r>
              <a:rPr lang="en-US" sz="3200" b="1" dirty="0">
                <a:solidFill>
                  <a:prstClr val="black"/>
                </a:solidFill>
                <a:latin typeface="Times New Roman" panose="02020603050405020304" pitchFamily="18" charset="0"/>
                <a:cs typeface="Times New Roman" panose="02020603050405020304" pitchFamily="18" charset="0"/>
              </a:rPr>
              <a:t>2. CÁC </a:t>
            </a:r>
            <a:r>
              <a:rPr lang="en-US" sz="3200" b="1" dirty="0" smtClean="0">
                <a:solidFill>
                  <a:prstClr val="black"/>
                </a:solidFill>
                <a:latin typeface="Times New Roman" panose="02020603050405020304" pitchFamily="18" charset="0"/>
                <a:cs typeface="Times New Roman" panose="02020603050405020304" pitchFamily="18" charset="0"/>
              </a:rPr>
              <a:t>CÔNG CỤ VÀ CÔNG NGHỆ CÓ LIÊN QUAN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5693C4-77EC-BC8F-4F26-6C105C8FC035}"/>
              </a:ext>
            </a:extLst>
          </p:cNvPr>
          <p:cNvSpPr>
            <a:spLocks noGrp="1"/>
          </p:cNvSpPr>
          <p:nvPr>
            <p:ph idx="1"/>
          </p:nvPr>
        </p:nvSpPr>
        <p:spPr>
          <a:xfrm>
            <a:off x="1371600" y="1197411"/>
            <a:ext cx="9980341" cy="5229921"/>
          </a:xfrm>
        </p:spPr>
        <p:txBody>
          <a:bodyPr>
            <a:normAutofit/>
          </a:bodyPr>
          <a:lstStyle/>
          <a:p>
            <a:pPr marL="342900" indent="-342900" algn="just">
              <a:lnSpc>
                <a:spcPct val="112000"/>
              </a:lnSpc>
              <a:spcAft>
                <a:spcPts val="8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công cụ và thư viện giúp xừ lý và giải </a:t>
            </a:r>
            <a:r>
              <a:rPr lang="vi-VN" sz="2400" dirty="0" smtClean="0">
                <a:latin typeface="Times New Roman" panose="02020603050405020304" pitchFamily="18" charset="0"/>
                <a:cs typeface="Times New Roman" panose="02020603050405020304" pitchFamily="18" charset="0"/>
              </a:rPr>
              <a:t>quyết</a:t>
            </a:r>
            <a:endParaRPr lang="en-US" sz="2400" dirty="0" smtClean="0">
              <a:latin typeface="Times New Roman" panose="02020603050405020304" pitchFamily="18" charset="0"/>
              <a:cs typeface="Times New Roman" panose="02020603050405020304" pitchFamily="18" charset="0"/>
            </a:endParaRP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2. Thư viện Deep Learning:</a:t>
            </a: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   - </a:t>
            </a:r>
            <a:r>
              <a:rPr lang="vi-VN" sz="2400" dirty="0" smtClean="0">
                <a:latin typeface="Times New Roman" panose="02020603050405020304" pitchFamily="18" charset="0"/>
                <a:cs typeface="Times New Roman" panose="02020603050405020304" pitchFamily="18" charset="0"/>
              </a:rPr>
              <a:t>TensorFlow </a:t>
            </a:r>
            <a:r>
              <a:rPr lang="vi-VN" sz="2400" dirty="0">
                <a:latin typeface="Times New Roman" panose="02020603050405020304" pitchFamily="18" charset="0"/>
                <a:cs typeface="Times New Roman" panose="02020603050405020304" pitchFamily="18" charset="0"/>
              </a:rPr>
              <a:t>và Keras</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TensorFlow là một thư viện mạnh mẽ cho deep learning, và Keras là một API dễ sử dụng được tích hợp trong TensorFlow giúp xây dựng mô hình nhanh chóng.</a:t>
            </a:r>
          </a:p>
          <a:p>
            <a:pPr marL="0" indent="0" algn="just">
              <a:lnSpc>
                <a:spcPct val="112000"/>
              </a:lnSpc>
              <a:spcAft>
                <a:spcPts val="800"/>
              </a:spcAft>
              <a:buNone/>
            </a:pPr>
            <a:endParaRPr lang="en-US" sz="2400" dirty="0">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16788" y="3812371"/>
            <a:ext cx="2841112" cy="28411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25973" y="3812371"/>
            <a:ext cx="2841482" cy="2841482"/>
          </a:xfrm>
          <a:prstGeom prst="rect">
            <a:avLst/>
          </a:prstGeom>
        </p:spPr>
      </p:pic>
    </p:spTree>
    <p:extLst>
      <p:ext uri="{BB962C8B-B14F-4D97-AF65-F5344CB8AC3E}">
        <p14:creationId xmlns:p14="http://schemas.microsoft.com/office/powerpoint/2010/main" val="199039847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29CBE6-5506-9FF1-C19F-1FE9FDAB2FC1}"/>
              </a:ext>
            </a:extLst>
          </p:cNvPr>
          <p:cNvSpPr>
            <a:spLocks noGrp="1"/>
          </p:cNvSpPr>
          <p:nvPr>
            <p:ph type="title"/>
          </p:nvPr>
        </p:nvSpPr>
        <p:spPr>
          <a:xfrm>
            <a:off x="1371600" y="685800"/>
            <a:ext cx="9601200" cy="763859"/>
          </a:xfrm>
        </p:spPr>
        <p:txBody>
          <a:bodyPr>
            <a:normAutofit fontScale="90000"/>
          </a:bodyPr>
          <a:lstStyle/>
          <a:p>
            <a:r>
              <a:rPr lang="en-US" sz="3200" b="1" dirty="0">
                <a:solidFill>
                  <a:prstClr val="black"/>
                </a:solidFill>
                <a:latin typeface="Times New Roman" panose="02020603050405020304" pitchFamily="18" charset="0"/>
                <a:cs typeface="Times New Roman" panose="02020603050405020304" pitchFamily="18" charset="0"/>
              </a:rPr>
              <a:t>2. CÁC </a:t>
            </a:r>
            <a:r>
              <a:rPr lang="en-US" sz="3200" b="1" dirty="0" smtClean="0">
                <a:solidFill>
                  <a:prstClr val="black"/>
                </a:solidFill>
                <a:latin typeface="Times New Roman" panose="02020603050405020304" pitchFamily="18" charset="0"/>
                <a:cs typeface="Times New Roman" panose="02020603050405020304" pitchFamily="18" charset="0"/>
              </a:rPr>
              <a:t>CÔNG CỤ VÀ CÔNG NGHỆ CÓ LIÊN QUAN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5693C4-77EC-BC8F-4F26-6C105C8FC035}"/>
              </a:ext>
            </a:extLst>
          </p:cNvPr>
          <p:cNvSpPr>
            <a:spLocks noGrp="1"/>
          </p:cNvSpPr>
          <p:nvPr>
            <p:ph idx="1"/>
          </p:nvPr>
        </p:nvSpPr>
        <p:spPr>
          <a:xfrm>
            <a:off x="1371600" y="1197411"/>
            <a:ext cx="9980341" cy="5229921"/>
          </a:xfrm>
        </p:spPr>
        <p:txBody>
          <a:bodyPr>
            <a:normAutofit/>
          </a:bodyPr>
          <a:lstStyle/>
          <a:p>
            <a:pPr marL="342900" indent="-342900" algn="just">
              <a:lnSpc>
                <a:spcPct val="112000"/>
              </a:lnSpc>
              <a:spcAft>
                <a:spcPts val="8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công cụ và thư viện giúp xừ lý và giải </a:t>
            </a:r>
            <a:r>
              <a:rPr lang="vi-VN" sz="2400" dirty="0" smtClean="0">
                <a:latin typeface="Times New Roman" panose="02020603050405020304" pitchFamily="18" charset="0"/>
                <a:cs typeface="Times New Roman" panose="02020603050405020304" pitchFamily="18" charset="0"/>
              </a:rPr>
              <a:t>quyết</a:t>
            </a:r>
            <a:endParaRPr lang="en-US" sz="2400" dirty="0" smtClean="0">
              <a:latin typeface="Times New Roman" panose="02020603050405020304" pitchFamily="18" charset="0"/>
              <a:cs typeface="Times New Roman" panose="02020603050405020304" pitchFamily="18" charset="0"/>
            </a:endParaRP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3. Thư viện Xử lý Hình ảnh:</a:t>
            </a: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   - </a:t>
            </a:r>
            <a:r>
              <a:rPr lang="vi-VN" sz="2400" dirty="0" smtClean="0">
                <a:latin typeface="Times New Roman" panose="02020603050405020304" pitchFamily="18" charset="0"/>
                <a:cs typeface="Times New Roman" panose="02020603050405020304" pitchFamily="18" charset="0"/>
              </a:rPr>
              <a:t>OpenCV: </a:t>
            </a:r>
            <a:r>
              <a:rPr lang="vi-VN" sz="2400" dirty="0">
                <a:latin typeface="Times New Roman" panose="02020603050405020304" pitchFamily="18" charset="0"/>
                <a:cs typeface="Times New Roman" panose="02020603050405020304" pitchFamily="18" charset="0"/>
              </a:rPr>
              <a:t>Thư viện xử lý hình ảnh mạnh mẽ, hỗ trợ nhiều chức năng như xử lý và phân tích hình ảnh, video</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8888" y="3288619"/>
            <a:ext cx="2546623" cy="3138713"/>
          </a:xfrm>
          <a:prstGeom prst="rect">
            <a:avLst/>
          </a:prstGeom>
        </p:spPr>
      </p:pic>
    </p:spTree>
    <p:extLst>
      <p:ext uri="{BB962C8B-B14F-4D97-AF65-F5344CB8AC3E}">
        <p14:creationId xmlns:p14="http://schemas.microsoft.com/office/powerpoint/2010/main" val="2852949004"/>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B29CBE6-5506-9FF1-C19F-1FE9FDAB2FC1}"/>
              </a:ext>
            </a:extLst>
          </p:cNvPr>
          <p:cNvSpPr>
            <a:spLocks noGrp="1"/>
          </p:cNvSpPr>
          <p:nvPr>
            <p:ph type="title"/>
          </p:nvPr>
        </p:nvSpPr>
        <p:spPr>
          <a:xfrm>
            <a:off x="1371600" y="685800"/>
            <a:ext cx="9601200" cy="763859"/>
          </a:xfrm>
        </p:spPr>
        <p:txBody>
          <a:bodyPr>
            <a:normAutofit fontScale="90000"/>
          </a:bodyPr>
          <a:lstStyle/>
          <a:p>
            <a:r>
              <a:rPr lang="en-US" sz="3200" b="1" dirty="0">
                <a:solidFill>
                  <a:prstClr val="black"/>
                </a:solidFill>
                <a:latin typeface="Times New Roman" panose="02020603050405020304" pitchFamily="18" charset="0"/>
                <a:cs typeface="Times New Roman" panose="02020603050405020304" pitchFamily="18" charset="0"/>
              </a:rPr>
              <a:t>2. CÁC </a:t>
            </a:r>
            <a:r>
              <a:rPr lang="en-US" sz="3200" b="1" dirty="0" smtClean="0">
                <a:solidFill>
                  <a:prstClr val="black"/>
                </a:solidFill>
                <a:latin typeface="Times New Roman" panose="02020603050405020304" pitchFamily="18" charset="0"/>
                <a:cs typeface="Times New Roman" panose="02020603050405020304" pitchFamily="18" charset="0"/>
              </a:rPr>
              <a:t>CÔNG CỤ VÀ CÔNG NGHỆ CÓ LIÊN QUAN</a:t>
            </a:r>
            <a:endParaRPr lang="en-US" sz="32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 xmlns:a16="http://schemas.microsoft.com/office/drawing/2014/main" id="{1B5693C4-77EC-BC8F-4F26-6C105C8FC035}"/>
              </a:ext>
            </a:extLst>
          </p:cNvPr>
          <p:cNvSpPr>
            <a:spLocks noGrp="1"/>
          </p:cNvSpPr>
          <p:nvPr>
            <p:ph idx="1"/>
          </p:nvPr>
        </p:nvSpPr>
        <p:spPr>
          <a:xfrm>
            <a:off x="1371600" y="1197411"/>
            <a:ext cx="9980341" cy="5229921"/>
          </a:xfrm>
        </p:spPr>
        <p:txBody>
          <a:bodyPr>
            <a:normAutofit/>
          </a:bodyPr>
          <a:lstStyle/>
          <a:p>
            <a:pPr marL="342900" indent="-342900" algn="just">
              <a:lnSpc>
                <a:spcPct val="112000"/>
              </a:lnSpc>
              <a:spcAft>
                <a:spcPts val="800"/>
              </a:spcAft>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Các </a:t>
            </a:r>
            <a:r>
              <a:rPr lang="vi-VN" sz="2400" dirty="0">
                <a:latin typeface="Times New Roman" panose="02020603050405020304" pitchFamily="18" charset="0"/>
                <a:cs typeface="Times New Roman" panose="02020603050405020304" pitchFamily="18" charset="0"/>
              </a:rPr>
              <a:t>công cụ và thư viện giúp xừ lý và giải </a:t>
            </a:r>
            <a:r>
              <a:rPr lang="vi-VN" sz="2400" dirty="0" smtClean="0">
                <a:latin typeface="Times New Roman" panose="02020603050405020304" pitchFamily="18" charset="0"/>
                <a:cs typeface="Times New Roman" panose="02020603050405020304" pitchFamily="18" charset="0"/>
              </a:rPr>
              <a:t>quyết</a:t>
            </a:r>
            <a:endParaRPr lang="en-US" sz="2400" dirty="0" smtClean="0">
              <a:latin typeface="Times New Roman" panose="02020603050405020304" pitchFamily="18" charset="0"/>
              <a:cs typeface="Times New Roman" panose="02020603050405020304" pitchFamily="18" charset="0"/>
            </a:endParaRP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4. Thư viện Xử lý Dữ liệu Nhiệt:</a:t>
            </a:r>
          </a:p>
          <a:p>
            <a:pPr marL="0" indent="0" algn="just">
              <a:lnSpc>
                <a:spcPct val="112000"/>
              </a:lnSpc>
              <a:spcAft>
                <a:spcPts val="800"/>
              </a:spcAft>
              <a:buNone/>
            </a:pPr>
            <a:r>
              <a:rPr lang="vi-VN" sz="2400" dirty="0">
                <a:latin typeface="Times New Roman" panose="02020603050405020304" pitchFamily="18" charset="0"/>
                <a:cs typeface="Times New Roman" panose="02020603050405020304" pitchFamily="18" charset="0"/>
              </a:rPr>
              <a:t>   - </a:t>
            </a:r>
            <a:r>
              <a:rPr lang="vi-VN" sz="2400" dirty="0" smtClean="0">
                <a:latin typeface="Times New Roman" panose="02020603050405020304" pitchFamily="18" charset="0"/>
                <a:cs typeface="Times New Roman" panose="02020603050405020304" pitchFamily="18" charset="0"/>
              </a:rPr>
              <a:t>Flir </a:t>
            </a:r>
            <a:r>
              <a:rPr lang="vi-VN" sz="2400" dirty="0">
                <a:latin typeface="Times New Roman" panose="02020603050405020304" pitchFamily="18" charset="0"/>
                <a:cs typeface="Times New Roman" panose="02020603050405020304" pitchFamily="18" charset="0"/>
              </a:rPr>
              <a:t>Thermal SDK</a:t>
            </a:r>
            <a:r>
              <a:rPr lang="vi-VN" sz="2400" dirty="0" smtClean="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Thư viện cung cấp các công cụ để xử lý và phân tích dữ liệu hình ảnh nhiệt từ các thiết bị của FLIR.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2779" y="3387436"/>
            <a:ext cx="5817982" cy="3039896"/>
          </a:xfrm>
          <a:prstGeom prst="rect">
            <a:avLst/>
          </a:prstGeom>
        </p:spPr>
      </p:pic>
    </p:spTree>
    <p:extLst>
      <p:ext uri="{BB962C8B-B14F-4D97-AF65-F5344CB8AC3E}">
        <p14:creationId xmlns:p14="http://schemas.microsoft.com/office/powerpoint/2010/main" val="876186721"/>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5192665"/>
          </a:xfrm>
        </p:spPr>
        <p:txBody>
          <a:bodyPr>
            <a:noAutofit/>
          </a:bodyPr>
          <a:lstStyle/>
          <a:p>
            <a:pPr>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GAN cấu tạo gồm 2 mạng là Generator và Discriminator. Trong khi Generator sinh ra các dữ liệu giống như thật thì Discriminator cố gắng phân biệt đâu là dữ liệu được sinh ra từ Generator và đâu là dữ liệu thật có</a:t>
            </a:r>
            <a:r>
              <a:rPr lang="vi-VN" sz="2800" dirty="0" smtClean="0">
                <a:latin typeface="Times New Roman" panose="02020603050405020304" pitchFamily="18" charset="0"/>
                <a:cs typeface="Times New Roman" panose="02020603050405020304" pitchFamily="18" charset="0"/>
              </a:rPr>
              <a:t>.</a:t>
            </a:r>
            <a:endParaRPr lang="en-US" sz="28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v"/>
            </a:pPr>
            <a:r>
              <a:rPr lang="vi-VN" sz="2800" dirty="0">
                <a:latin typeface="Times New Roman" panose="02020603050405020304" pitchFamily="18" charset="0"/>
                <a:cs typeface="Times New Roman" panose="02020603050405020304" pitchFamily="18" charset="0"/>
              </a:rPr>
              <a:t>Generator là mạng sinh ra dữ liệu, tức là sinh ra các chữ số giống với dữ liệu trong MNIST dataset. Generator có input là noise (random vector) là output là chữ số.</a:t>
            </a:r>
          </a:p>
          <a:p>
            <a:pPr>
              <a:buFont typeface="Wingdings" panose="05000000000000000000" pitchFamily="2" charset="2"/>
              <a:buChar char="v"/>
            </a:pPr>
            <a:endParaRPr 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7062968"/>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2594937"/>
          </a:xfrm>
        </p:spPr>
        <p:txBody>
          <a:bodyPr>
            <a:noAutofit/>
          </a:bodyPr>
          <a:lstStyle/>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Input</a:t>
            </a:r>
          </a:p>
          <a:p>
            <a:pPr marL="0" indent="0">
              <a:buNone/>
            </a:pPr>
            <a:r>
              <a:rPr lang="vi-VN" sz="2400" dirty="0">
                <a:latin typeface="Times New Roman" panose="02020603050405020304" pitchFamily="18" charset="0"/>
                <a:cs typeface="Times New Roman" panose="02020603050405020304" pitchFamily="18" charset="0"/>
              </a:rPr>
              <a:t>Input của Generator là noise vector 100 chiều</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a:p>
            <a:pPr marL="0" indent="0">
              <a:buNone/>
            </a:pPr>
            <a:r>
              <a:rPr lang="vi-VN" sz="2400" dirty="0">
                <a:latin typeface="Times New Roman" panose="02020603050405020304" pitchFamily="18" charset="0"/>
                <a:cs typeface="Times New Roman" panose="02020603050405020304" pitchFamily="18" charset="0"/>
              </a:rPr>
              <a:t>Sau đấy mô hình neural network được áp dụng với số node trong hidden layer lần lượt là 256, 512, 1024</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0" indent="0">
              <a:buNone/>
            </a:pPr>
            <a:r>
              <a:rPr lang="vi-VN" sz="2400" dirty="0">
                <a:latin typeface="Times New Roman" panose="02020603050405020304" pitchFamily="18" charset="0"/>
                <a:cs typeface="Times New Roman" panose="02020603050405020304" pitchFamily="18" charset="0"/>
              </a:rPr>
              <a:t>Output layer có số chiều là 784, vì output đầu ra là ảnh giống với dữ liệu MNIST, ảnh xám kích thước 28*28 (784 pixel).</a:t>
            </a:r>
          </a:p>
          <a:p>
            <a:pPr marL="0" indent="0">
              <a:buNone/>
            </a:pPr>
            <a:endParaRPr lang="vi-VN" sz="2400"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47641" y="3855026"/>
            <a:ext cx="3849117" cy="3002974"/>
          </a:xfrm>
          <a:prstGeom prst="rect">
            <a:avLst/>
          </a:prstGeom>
        </p:spPr>
      </p:pic>
    </p:spTree>
    <p:extLst>
      <p:ext uri="{BB962C8B-B14F-4D97-AF65-F5344CB8AC3E}">
        <p14:creationId xmlns:p14="http://schemas.microsoft.com/office/powerpoint/2010/main" val="1713434506"/>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2688455"/>
          </a:xfrm>
        </p:spPr>
        <p:txBody>
          <a:bodyPr>
            <a:noAutofit/>
          </a:bodyPr>
          <a:lstStyle/>
          <a:p>
            <a:pPr>
              <a:buFont typeface="Wingdings" panose="05000000000000000000" pitchFamily="2" charset="2"/>
              <a:buChar char="v"/>
            </a:pPr>
            <a:r>
              <a:rPr lang="en-US" sz="2400" dirty="0" smtClean="0">
                <a:latin typeface="Times New Roman" panose="02020603050405020304" pitchFamily="18" charset="0"/>
                <a:cs typeface="Times New Roman" panose="02020603050405020304" pitchFamily="18" charset="0"/>
              </a:rPr>
              <a:t>Output</a:t>
            </a:r>
            <a:endParaRPr lang="vi-VN" sz="2400" dirty="0">
              <a:latin typeface="Times New Roman" panose="02020603050405020304" pitchFamily="18" charset="0"/>
              <a:cs typeface="Times New Roman" panose="02020603050405020304" pitchFamily="18" charset="0"/>
            </a:endParaRPr>
          </a:p>
          <a:p>
            <a:pPr marL="0" indent="0">
              <a:buNone/>
            </a:pPr>
            <a:r>
              <a:rPr lang="vi-VN" sz="2400" dirty="0">
                <a:latin typeface="Times New Roman" panose="02020603050405020304" pitchFamily="18" charset="0"/>
                <a:cs typeface="Times New Roman" panose="02020603050405020304" pitchFamily="18" charset="0"/>
              </a:rPr>
              <a:t>Output là vector kích thước 784*1 sẽ được reshape về 28*28 đúng định dạng của dữ liệu MNIST.</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2790844"/>
            <a:ext cx="10096387" cy="3463975"/>
          </a:xfrm>
          <a:prstGeom prst="rect">
            <a:avLst/>
          </a:prstGeom>
        </p:spPr>
      </p:pic>
    </p:spTree>
    <p:extLst>
      <p:ext uri="{BB962C8B-B14F-4D97-AF65-F5344CB8AC3E}">
        <p14:creationId xmlns:p14="http://schemas.microsoft.com/office/powerpoint/2010/main" val="1635802245"/>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BFBE17-3831-CD58-9E81-87DD1FB8BDD7}"/>
              </a:ext>
            </a:extLst>
          </p:cNvPr>
          <p:cNvSpPr>
            <a:spLocks noGrp="1"/>
          </p:cNvSpPr>
          <p:nvPr>
            <p:ph type="title"/>
          </p:nvPr>
        </p:nvSpPr>
        <p:spPr>
          <a:xfrm>
            <a:off x="1371600" y="401216"/>
            <a:ext cx="9601200" cy="737119"/>
          </a:xfrm>
        </p:spPr>
        <p:txBody>
          <a:bodyPr>
            <a:normAutofit fontScale="90000"/>
          </a:bodyPr>
          <a:lstStyle/>
          <a:p>
            <a:r>
              <a:rPr lang="en-US" sz="4000"/>
              <a:t>NỘI DUNG TRÌNH BÀY</a:t>
            </a:r>
            <a:r>
              <a:rPr lang="en-US" sz="4400"/>
              <a:t/>
            </a:r>
            <a:br>
              <a:rPr lang="en-US" sz="4400"/>
            </a:br>
            <a:endParaRPr lang="en-US"/>
          </a:p>
        </p:txBody>
      </p:sp>
      <p:sp>
        <p:nvSpPr>
          <p:cNvPr id="4" name="Title 1">
            <a:extLst>
              <a:ext uri="{FF2B5EF4-FFF2-40B4-BE49-F238E27FC236}">
                <a16:creationId xmlns="" xmlns:a16="http://schemas.microsoft.com/office/drawing/2014/main" id="{BFBAE476-C80A-28D9-CCA5-9C45B4995B15}"/>
              </a:ext>
            </a:extLst>
          </p:cNvPr>
          <p:cNvSpPr txBox="1">
            <a:spLocks noGrp="1"/>
          </p:cNvSpPr>
          <p:nvPr>
            <p:ph idx="1"/>
          </p:nvPr>
        </p:nvSpPr>
        <p:spPr>
          <a:xfrm>
            <a:off x="1371600" y="1268413"/>
            <a:ext cx="9601200" cy="4598987"/>
          </a:xfrm>
          <a:prstGeom prst="rect">
            <a:avLst/>
          </a:prstGeom>
        </p:spPr>
        <p:txBody>
          <a:bodyPr/>
          <a:lstStyle>
            <a:lvl1pPr algn="ctr" defTabSz="1038412" rtl="0" eaLnBrk="1" latinLnBrk="0" hangingPunct="1">
              <a:spcBef>
                <a:spcPct val="0"/>
              </a:spcBef>
              <a:buNone/>
              <a:defRPr sz="10000" kern="1200">
                <a:solidFill>
                  <a:schemeClr val="tx1"/>
                </a:solidFill>
                <a:latin typeface="+mj-lt"/>
                <a:ea typeface="+mj-ea"/>
                <a:cs typeface="+mj-cs"/>
              </a:defRPr>
            </a:lvl1pPr>
          </a:lstStyle>
          <a:p>
            <a:pPr marL="457200" indent="-457200" algn="just">
              <a:lnSpc>
                <a:spcPct val="112000"/>
              </a:lnSpc>
              <a:spcAft>
                <a:spcPts val="800"/>
              </a:spcAft>
              <a:buAutoNum type="arabicPeriod"/>
            </a:pPr>
            <a:r>
              <a:rPr lang="en-US" sz="2800" b="1" dirty="0" err="1">
                <a:latin typeface="Times New Roman" panose="02020603050405020304" pitchFamily="18" charset="0"/>
                <a:ea typeface="Calibri" panose="020F0502020204030204" pitchFamily="34" charset="0"/>
              </a:rPr>
              <a:t>Giới</a:t>
            </a:r>
            <a:r>
              <a:rPr lang="en-US" sz="2800" b="1" dirty="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thiệu</a:t>
            </a:r>
            <a:r>
              <a:rPr lang="en-US" sz="2800" b="1" dirty="0" smtClean="0">
                <a:latin typeface="Times New Roman" panose="02020603050405020304" pitchFamily="18" charset="0"/>
                <a:ea typeface="Calibri" panose="020F0502020204030204" pitchFamily="34" charset="0"/>
              </a:rPr>
              <a:t> </a:t>
            </a:r>
          </a:p>
          <a:p>
            <a:pPr marL="457200" indent="-457200" algn="just">
              <a:lnSpc>
                <a:spcPct val="112000"/>
              </a:lnSpc>
              <a:spcAft>
                <a:spcPts val="800"/>
              </a:spcAft>
              <a:buAutoNum type="arabicPeriod"/>
            </a:pPr>
            <a:r>
              <a:rPr lang="en-US" sz="2800" b="1" dirty="0" err="1" smtClean="0">
                <a:latin typeface="Times New Roman" panose="02020603050405020304" pitchFamily="18" charset="0"/>
                <a:ea typeface="Calibri" panose="020F0502020204030204" pitchFamily="34" charset="0"/>
              </a:rPr>
              <a:t>Các</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công</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cụ</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và</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công</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nghệ</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có</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liên</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quan</a:t>
            </a:r>
            <a:endParaRPr lang="en-US" sz="2800" b="1" dirty="0" smtClean="0">
              <a:latin typeface="Times New Roman" panose="02020603050405020304" pitchFamily="18" charset="0"/>
              <a:ea typeface="Calibri" panose="020F0502020204030204" pitchFamily="34" charset="0"/>
            </a:endParaRPr>
          </a:p>
          <a:p>
            <a:pPr marL="457200" indent="-457200" algn="just">
              <a:lnSpc>
                <a:spcPct val="112000"/>
              </a:lnSpc>
              <a:spcAft>
                <a:spcPts val="800"/>
              </a:spcAft>
              <a:buAutoNum type="arabicPeriod"/>
            </a:pPr>
            <a:r>
              <a:rPr lang="en-US" sz="2800" b="1" dirty="0" err="1" smtClean="0">
                <a:latin typeface="Times New Roman" panose="02020603050405020304" pitchFamily="18" charset="0"/>
                <a:ea typeface="Calibri" panose="020F0502020204030204" pitchFamily="34" charset="0"/>
              </a:rPr>
              <a:t>Áp</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dụng</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vào</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bài</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toán</a:t>
            </a:r>
            <a:endParaRPr lang="en-US" sz="2800" b="1" dirty="0">
              <a:latin typeface="Times New Roman" panose="02020603050405020304" pitchFamily="18" charset="0"/>
              <a:ea typeface="Calibri" panose="020F0502020204030204" pitchFamily="34" charset="0"/>
            </a:endParaRPr>
          </a:p>
          <a:p>
            <a:pPr marL="457200" indent="-457200" algn="just">
              <a:lnSpc>
                <a:spcPct val="112000"/>
              </a:lnSpc>
              <a:spcAft>
                <a:spcPts val="800"/>
              </a:spcAft>
              <a:buAutoNum type="arabicPeriod"/>
            </a:pPr>
            <a:r>
              <a:rPr lang="en-US" sz="2800" b="1" dirty="0" err="1" smtClean="0">
                <a:latin typeface="Times New Roman" panose="02020603050405020304" pitchFamily="18" charset="0"/>
                <a:ea typeface="Calibri" panose="020F0502020204030204" pitchFamily="34" charset="0"/>
              </a:rPr>
              <a:t>Kết</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luận</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và</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công</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việc</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tương</a:t>
            </a:r>
            <a:r>
              <a:rPr lang="en-US" sz="2800" b="1" dirty="0" smtClean="0">
                <a:latin typeface="Times New Roman" panose="02020603050405020304" pitchFamily="18" charset="0"/>
                <a:ea typeface="Calibri" panose="020F0502020204030204" pitchFamily="34" charset="0"/>
              </a:rPr>
              <a:t> </a:t>
            </a:r>
            <a:r>
              <a:rPr lang="en-US" sz="2800" b="1" dirty="0" err="1" smtClean="0">
                <a:latin typeface="Times New Roman" panose="02020603050405020304" pitchFamily="18" charset="0"/>
                <a:ea typeface="Calibri" panose="020F0502020204030204" pitchFamily="34" charset="0"/>
              </a:rPr>
              <a:t>lai</a:t>
            </a:r>
            <a:endParaRPr lang="en-US" sz="2800" b="1" dirty="0">
              <a:latin typeface="Times New Roman" panose="02020603050405020304" pitchFamily="18" charset="0"/>
              <a:ea typeface="Calibri" panose="020F0502020204030204" pitchFamily="34" charset="0"/>
            </a:endParaRPr>
          </a:p>
          <a:p>
            <a:pPr algn="just">
              <a:lnSpc>
                <a:spcPct val="112000"/>
              </a:lnSpc>
              <a:spcAft>
                <a:spcPts val="800"/>
              </a:spcAft>
            </a:pPr>
            <a:r>
              <a:rPr lang="vi-VN" sz="2400" b="1" dirty="0">
                <a:latin typeface="Times New Roman" panose="02020603050405020304" pitchFamily="18" charset="0"/>
                <a:cs typeface="Times New Roman" panose="02020603050405020304" pitchFamily="18" charset="0"/>
              </a:rPr>
              <a:t/>
            </a:r>
            <a:br>
              <a:rPr lang="vi-VN" sz="2400" b="1" dirty="0">
                <a:latin typeface="Times New Roman" panose="02020603050405020304" pitchFamily="18" charset="0"/>
                <a:cs typeface="Times New Roman" panose="02020603050405020304" pitchFamily="18" charset="0"/>
              </a:rPr>
            </a:b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7204578"/>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5151293" cy="5340927"/>
          </a:xfrm>
        </p:spPr>
        <p:txBody>
          <a:bodyPr>
            <a:noAutofit/>
          </a:bodyPr>
          <a:lstStyle/>
          <a:p>
            <a:pPr>
              <a:buFont typeface="Wingdings" panose="05000000000000000000" pitchFamily="2" charset="2"/>
              <a:buChar char="v"/>
            </a:pPr>
            <a:r>
              <a:rPr lang="en-US" sz="2100" dirty="0" smtClean="0">
                <a:latin typeface="Times New Roman" panose="02020603050405020304" pitchFamily="18" charset="0"/>
                <a:cs typeface="Times New Roman" panose="02020603050405020304" pitchFamily="18" charset="0"/>
              </a:rPr>
              <a:t>Output</a:t>
            </a:r>
          </a:p>
          <a:p>
            <a:pPr marL="0" indent="0">
              <a:buNone/>
            </a:pPr>
            <a:r>
              <a:rPr lang="vi-VN" sz="2100" dirty="0" smtClean="0">
                <a:latin typeface="Times New Roman" panose="02020603050405020304" pitchFamily="18" charset="0"/>
                <a:cs typeface="Times New Roman" panose="02020603050405020304" pitchFamily="18" charset="0"/>
              </a:rPr>
              <a:t>Discriminator là mạng để phân biệt xem dữ liệu là thật (dữ liệu từ dataset) hay giả (dữ liệu sinh ra từ Generator). Trong bài toán này thì discriminator dùng để phân biệt chữ số từ bộ MNIST và dữ liệu sinh ra từ Generator. Discriminator có input là ảnh biểu diễn bằng 784 chiều, output là ảnh thật hay ảnh giả.</a:t>
            </a:r>
            <a:endParaRPr lang="en-US" sz="2100" dirty="0" smtClean="0">
              <a:latin typeface="Times New Roman" panose="02020603050405020304" pitchFamily="18" charset="0"/>
              <a:cs typeface="Times New Roman" panose="02020603050405020304" pitchFamily="18" charset="0"/>
            </a:endParaRPr>
          </a:p>
          <a:p>
            <a:pPr marL="0" indent="0">
              <a:buNone/>
            </a:pPr>
            <a:r>
              <a:rPr lang="vi-VN" sz="2100" dirty="0" smtClean="0">
                <a:latin typeface="Times New Roman" panose="02020603050405020304" pitchFamily="18" charset="0"/>
                <a:cs typeface="Times New Roman" panose="02020603050405020304" pitchFamily="18" charset="0"/>
              </a:rPr>
              <a:t>Input của Discriminator là ảnh kích thước 784 chiều.</a:t>
            </a:r>
          </a:p>
          <a:p>
            <a:pPr marL="0" indent="0">
              <a:buNone/>
            </a:pPr>
            <a:r>
              <a:rPr lang="vi-VN" sz="2100" dirty="0" smtClean="0">
                <a:latin typeface="Times New Roman" panose="02020603050405020304" pitchFamily="18" charset="0"/>
                <a:cs typeface="Times New Roman" panose="02020603050405020304" pitchFamily="18" charset="0"/>
              </a:rPr>
              <a:t>Sau đấy mô hình neural network được áp dụng với số node trong hidden layer lần lượt là 1024, 512, 256. Mô hình đối xứng lại với Generator</a:t>
            </a:r>
            <a:r>
              <a:rPr lang="en-US" sz="2100" dirty="0" smtClean="0">
                <a:latin typeface="Times New Roman" panose="02020603050405020304" pitchFamily="18" charset="0"/>
                <a:cs typeface="Times New Roman" panose="02020603050405020304" pitchFamily="18" charset="0"/>
              </a:rPr>
              <a:t>, Output </a:t>
            </a:r>
            <a:r>
              <a:rPr lang="en-US" sz="2100" dirty="0" err="1" smtClean="0">
                <a:latin typeface="Times New Roman" panose="02020603050405020304" pitchFamily="18" charset="0"/>
                <a:cs typeface="Times New Roman" panose="02020603050405020304" pitchFamily="18" charset="0"/>
              </a:rPr>
              <a:t>là</a:t>
            </a:r>
            <a:r>
              <a:rPr lang="en-US" sz="2100" dirty="0" smtClean="0">
                <a:latin typeface="Times New Roman" panose="02020603050405020304" pitchFamily="18" charset="0"/>
                <a:cs typeface="Times New Roman" panose="02020603050405020304" pitchFamily="18" charset="0"/>
              </a:rPr>
              <a:t> 1 node </a:t>
            </a:r>
            <a:r>
              <a:rPr lang="en-US" sz="2100" dirty="0" err="1" smtClean="0">
                <a:latin typeface="Times New Roman" panose="02020603050405020304" pitchFamily="18" charset="0"/>
                <a:cs typeface="Times New Roman" panose="02020603050405020304" pitchFamily="18" charset="0"/>
              </a:rPr>
              <a:t>thể</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hiện</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xác</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suất</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ảnh</a:t>
            </a:r>
            <a:r>
              <a:rPr lang="en-US" sz="2100" dirty="0" smtClean="0">
                <a:latin typeface="Times New Roman" panose="02020603050405020304" pitchFamily="18" charset="0"/>
                <a:cs typeface="Times New Roman" panose="02020603050405020304" pitchFamily="18" charset="0"/>
              </a:rPr>
              <a:t> input </a:t>
            </a:r>
            <a:r>
              <a:rPr lang="en-US" sz="2100" dirty="0" err="1" smtClean="0">
                <a:latin typeface="Times New Roman" panose="02020603050405020304" pitchFamily="18" charset="0"/>
                <a:cs typeface="Times New Roman" panose="02020603050405020304" pitchFamily="18" charset="0"/>
              </a:rPr>
              <a:t>là</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ảnh</a:t>
            </a:r>
            <a:r>
              <a:rPr lang="en-US" sz="2100" dirty="0" smtClean="0">
                <a:latin typeface="Times New Roman" panose="02020603050405020304" pitchFamily="18" charset="0"/>
                <a:cs typeface="Times New Roman" panose="02020603050405020304" pitchFamily="18" charset="0"/>
              </a:rPr>
              <a:t> </a:t>
            </a:r>
            <a:r>
              <a:rPr lang="en-US" sz="2100" dirty="0" err="1" smtClean="0">
                <a:latin typeface="Times New Roman" panose="02020603050405020304" pitchFamily="18" charset="0"/>
                <a:cs typeface="Times New Roman" panose="02020603050405020304" pitchFamily="18" charset="0"/>
              </a:rPr>
              <a:t>thật</a:t>
            </a:r>
            <a:endParaRPr lang="vi-VN" sz="2100" dirty="0">
              <a:latin typeface="Times New Roman" panose="02020603050405020304" pitchFamily="18" charset="0"/>
              <a:cs typeface="Times New Roman" panose="02020603050405020304" pitchFamily="18"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2893" y="1260088"/>
            <a:ext cx="4987935" cy="5340927"/>
          </a:xfrm>
          <a:prstGeom prst="rect">
            <a:avLst/>
          </a:prstGeom>
        </p:spPr>
      </p:pic>
    </p:spTree>
    <p:extLst>
      <p:ext uri="{BB962C8B-B14F-4D97-AF65-F5344CB8AC3E}">
        <p14:creationId xmlns:p14="http://schemas.microsoft.com/office/powerpoint/2010/main" val="3757956163"/>
      </p:ext>
    </p:extLst>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3581400"/>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Trong mạng nơ-ron, mạng nơ-ron tích chập </a:t>
            </a:r>
            <a:r>
              <a:rPr lang="vi-VN" sz="2400" dirty="0" smtClean="0">
                <a:latin typeface="Times New Roman" panose="02020603050405020304" pitchFamily="18" charset="0"/>
                <a:cs typeface="Times New Roman" panose="02020603050405020304" pitchFamily="18" charset="0"/>
              </a:rPr>
              <a:t>(ConvNets hay CNNs, </a:t>
            </a:r>
            <a:r>
              <a:rPr lang="vi-VN" sz="2400" dirty="0">
                <a:latin typeface="Times New Roman" panose="02020603050405020304" pitchFamily="18" charset="0"/>
                <a:cs typeface="Times New Roman" panose="02020603050405020304" pitchFamily="18" charset="0"/>
              </a:rPr>
              <a:t>Convolutional Neural Network) là một trong những phương pháp chính để thực hiện nhận dạng hình ảnh, phân loại hình ảnh. CNN được sử dụng rộng rãi trong một số lĩnh vực như phát hiện đối tượng, nhận dạng khuôn </a:t>
            </a:r>
            <a:r>
              <a:rPr lang="vi-VN" sz="2400" dirty="0" smtClean="0">
                <a:latin typeface="Times New Roman" panose="02020603050405020304" pitchFamily="18" charset="0"/>
                <a:cs typeface="Times New Roman" panose="02020603050405020304" pitchFamily="18" charset="0"/>
              </a:rPr>
              <a:t>mặt</a:t>
            </a:r>
            <a:r>
              <a:rPr lang="en-US" sz="2400" dirty="0" smtClean="0">
                <a:latin typeface="Times New Roman" panose="02020603050405020304" pitchFamily="18"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3050789"/>
            <a:ext cx="9753600" cy="2886075"/>
          </a:xfrm>
          <a:prstGeom prst="rect">
            <a:avLst/>
          </a:prstGeom>
        </p:spPr>
      </p:pic>
    </p:spTree>
    <p:extLst>
      <p:ext uri="{BB962C8B-B14F-4D97-AF65-F5344CB8AC3E}">
        <p14:creationId xmlns:p14="http://schemas.microsoft.com/office/powerpoint/2010/main" val="347532246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fontScale="90000"/>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a:solidFill>
                  <a:prstClr val="black"/>
                </a:solidFill>
                <a:latin typeface="Times New Roman" panose="02020603050405020304" pitchFamily="18" charset="0"/>
                <a:cs typeface="Times New Roman" panose="02020603050405020304" pitchFamily="18" charset="0"/>
              </a:rPr>
              <a:t>(Convolutional Neural </a:t>
            </a:r>
            <a:r>
              <a:rPr lang="en-US" sz="2800" b="1" dirty="0" smtClean="0">
                <a:solidFill>
                  <a:prstClr val="black"/>
                </a:solidFill>
                <a:latin typeface="Times New Roman" panose="02020603050405020304" pitchFamily="18" charset="0"/>
                <a:cs typeface="Times New Roman" panose="02020603050405020304" pitchFamily="18" charset="0"/>
              </a:rPr>
              <a:t>Network)</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2498353"/>
          </a:xfrm>
        </p:spPr>
        <p:txBody>
          <a:bodyPr>
            <a:normAutofit/>
          </a:bodyPr>
          <a:lstStyle/>
          <a:p>
            <a:pPr>
              <a:buFont typeface="Wingdings" panose="05000000000000000000" pitchFamily="2" charset="2"/>
              <a:buChar char="v"/>
            </a:pPr>
            <a:r>
              <a:rPr lang="vi-VN" sz="2400" dirty="0" smtClean="0">
                <a:latin typeface="Times New Roman" panose="02020603050405020304" pitchFamily="18" charset="0"/>
                <a:cs typeface="Times New Roman" panose="02020603050405020304" pitchFamily="18" charset="0"/>
              </a:rPr>
              <a:t>Mạng </a:t>
            </a:r>
            <a:r>
              <a:rPr lang="vi-VN" sz="2400" dirty="0">
                <a:latin typeface="Times New Roman" panose="02020603050405020304" pitchFamily="18" charset="0"/>
                <a:cs typeface="Times New Roman" panose="02020603050405020304" pitchFamily="18" charset="0"/>
              </a:rPr>
              <a:t>nơ-ron tích chập (CNN) là một loại mạng nơ-ron sử dụng rộng rãi trong thị giác máy tính và xử lý ảnh. CNN được thiết kế để tự động học và rút trích đặc trưng từ dữ liệu hình ảnh thông qua các lớp tích chập và lớp gộp. Lớp tích chập giúp nhận diện các đặc trưng cục bộ, trong khi lớp gộp giảm kích thước dữ liệu và tăng tính nhất quán. Quá trình lan truyền ngược trong CNN giúp tối ưu hóa mô hình để phù hợp với dữ liệu đào tạo, làm cho nó phù hợp để nhận diện, phân loại và xử lý hình ảnh.</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8836" y="3758442"/>
            <a:ext cx="6037119" cy="3010032"/>
          </a:xfrm>
          <a:prstGeom prst="rect">
            <a:avLst/>
          </a:prstGeom>
        </p:spPr>
      </p:pic>
    </p:spTree>
    <p:extLst>
      <p:ext uri="{BB962C8B-B14F-4D97-AF65-F5344CB8AC3E}">
        <p14:creationId xmlns:p14="http://schemas.microsoft.com/office/powerpoint/2010/main" val="1766617971"/>
      </p:ext>
    </p:extLst>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smtClean="0">
                <a:solidFill>
                  <a:prstClr val="black"/>
                </a:solidFill>
                <a:latin typeface="Times New Roman" panose="02020603050405020304" pitchFamily="18" charset="0"/>
                <a:cs typeface="Times New Roman" panose="02020603050405020304" pitchFamily="18" charset="0"/>
              </a:rPr>
              <a:t>(Convolution Layer)</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9601200" cy="3581400"/>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Convolution (lớp tích chập) là lớp đầu tiên trích xuất các đặc tính từ hình ảnh. Tham số lớp này bao gồm một tập hợp các bộ lọc có thể học được. Các bộ lọc đều nhỏ thường có kích cỡ hai chiều đầu tiên khoảng 3x3 hoặc 5x5, .... và có độ sâu bằng với độ sâu của đầu vào đầu vào. Bằng cách trượt dần bộ lọc theo chiều ngang và dọc trên ảnh, chúng thu được một Feature Map chứa các đặc trưng được trích xuất từ trên hình ảnh đầu vào.</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4650" y="3452812"/>
            <a:ext cx="6515100" cy="3152775"/>
          </a:xfrm>
          <a:prstGeom prst="rect">
            <a:avLst/>
          </a:prstGeom>
        </p:spPr>
      </p:pic>
    </p:spTree>
    <p:extLst>
      <p:ext uri="{BB962C8B-B14F-4D97-AF65-F5344CB8AC3E}">
        <p14:creationId xmlns:p14="http://schemas.microsoft.com/office/powerpoint/2010/main" val="2164725287"/>
      </p:ext>
    </p:extLst>
  </p:cSld>
  <p:clrMapOvr>
    <a:masterClrMapping/>
  </p:clrMapOvr>
  <p:transition spd="slow">
    <p:push dir="u"/>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a:solidFill>
                  <a:prstClr val="black"/>
                </a:solidFill>
                <a:latin typeface="Times New Roman" panose="02020603050405020304" pitchFamily="18" charset="0"/>
                <a:cs typeface="Times New Roman" panose="02020603050405020304" pitchFamily="18" charset="0"/>
              </a:rPr>
              <a:t>(Convolution Layer)</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5122718" cy="5338138"/>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Quá trình trượt các bộ lọc thường có các giá trị được quy định bao gồm:</a:t>
            </a: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padding</a:t>
            </a:r>
            <a:r>
              <a:rPr lang="vi-VN" sz="2400" dirty="0">
                <a:latin typeface="Times New Roman" panose="02020603050405020304" pitchFamily="18" charset="0"/>
                <a:cs typeface="Times New Roman" panose="02020603050405020304" pitchFamily="18" charset="0"/>
              </a:rPr>
              <a:t>: quy định bộ đệm của bộ lọc hay chính là phần màu xám được thêm vào ảnh</a:t>
            </a: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stride</a:t>
            </a:r>
            <a:r>
              <a:rPr lang="vi-VN" sz="2400" dirty="0">
                <a:latin typeface="Times New Roman" panose="02020603050405020304" pitchFamily="18" charset="0"/>
                <a:cs typeface="Times New Roman" panose="02020603050405020304" pitchFamily="18" charset="0"/>
              </a:rPr>
              <a:t>: quy định bước nhảy trong quá trình thực hiện.</a:t>
            </a:r>
          </a:p>
        </p:txBody>
      </p:sp>
      <p:pic>
        <p:nvPicPr>
          <p:cNvPr id="5" name="Picture 4"/>
          <p:cNvPicPr/>
          <p:nvPr/>
        </p:nvPicPr>
        <p:blipFill>
          <a:blip r:embed="rId2"/>
          <a:stretch>
            <a:fillRect/>
          </a:stretch>
        </p:blipFill>
        <p:spPr>
          <a:xfrm>
            <a:off x="7148944" y="1260089"/>
            <a:ext cx="4634347" cy="4964066"/>
          </a:xfrm>
          <a:prstGeom prst="rect">
            <a:avLst/>
          </a:prstGeom>
        </p:spPr>
      </p:pic>
    </p:spTree>
    <p:extLst>
      <p:ext uri="{BB962C8B-B14F-4D97-AF65-F5344CB8AC3E}">
        <p14:creationId xmlns:p14="http://schemas.microsoft.com/office/powerpoint/2010/main" val="895095331"/>
      </p:ext>
    </p:extLst>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a:solidFill>
                  <a:prstClr val="black"/>
                </a:solidFill>
                <a:latin typeface="Times New Roman" panose="02020603050405020304" pitchFamily="18" charset="0"/>
                <a:cs typeface="Times New Roman" panose="02020603050405020304" pitchFamily="18" charset="0"/>
              </a:rPr>
              <a:t>(Convolution Layer)</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5122718" cy="5338138"/>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Với mỗi kernel khác nhau ta sẽ học được những đặc trưng khác nhau của ảnh, nên trong mỗi convolutional layer ta sẽ dùng nhiều kernel để học được nhiều thuộc tính của ảnh. Vì mỗi kernel cho ra output là 1 matrix nên k kernel sẽ cho ra k output matrix. Ta kết hợp k output matrix này lại thành 1 tensor 3 chiều có chiều sâu k. Output của convolutional layer sẽ qua hàm activation function trước khi trở thành input của convolutional layer tiếp theo.</a:t>
            </a:r>
          </a:p>
        </p:txBody>
      </p:sp>
      <p:pic>
        <p:nvPicPr>
          <p:cNvPr id="5" name="Picture 4"/>
          <p:cNvPicPr/>
          <p:nvPr/>
        </p:nvPicPr>
        <p:blipFill>
          <a:blip r:embed="rId2"/>
          <a:stretch>
            <a:fillRect/>
          </a:stretch>
        </p:blipFill>
        <p:spPr>
          <a:xfrm>
            <a:off x="7148944" y="1260089"/>
            <a:ext cx="4634347" cy="4964066"/>
          </a:xfrm>
          <a:prstGeom prst="rect">
            <a:avLst/>
          </a:prstGeom>
        </p:spPr>
      </p:pic>
    </p:spTree>
    <p:extLst>
      <p:ext uri="{BB962C8B-B14F-4D97-AF65-F5344CB8AC3E}">
        <p14:creationId xmlns:p14="http://schemas.microsoft.com/office/powerpoint/2010/main" val="390489229"/>
      </p:ext>
    </p:extLst>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smtClean="0">
                <a:solidFill>
                  <a:prstClr val="black"/>
                </a:solidFill>
                <a:latin typeface="Times New Roman" panose="02020603050405020304" pitchFamily="18" charset="0"/>
                <a:cs typeface="Times New Roman" panose="02020603050405020304" pitchFamily="18" charset="0"/>
              </a:rPr>
              <a:t>(Pooling </a:t>
            </a:r>
            <a:r>
              <a:rPr lang="en-US" sz="2800" b="1" dirty="0">
                <a:solidFill>
                  <a:prstClr val="black"/>
                </a:solidFill>
                <a:latin typeface="Times New Roman" panose="02020603050405020304" pitchFamily="18" charset="0"/>
                <a:cs typeface="Times New Roman" panose="02020603050405020304" pitchFamily="18" charset="0"/>
              </a:rPr>
              <a:t>layer)</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9478537" cy="2189693"/>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Pooling layer thường được dùng giữa các convolutional layer, để giảm kích thước dữ liệu nhưng vẫn giữ được các thuộc tính quan trọng. Kích thước dữ liệu giảm giúp giảm việc tính toán trong model. Trong quá trình này, quy tắc về stride và padding áp dụng như phép tính convolution trên ảnh.</a:t>
            </a:r>
          </a:p>
        </p:txBody>
      </p:sp>
      <p:pic>
        <p:nvPicPr>
          <p:cNvPr id="6" name="Picture 5"/>
          <p:cNvPicPr/>
          <p:nvPr/>
        </p:nvPicPr>
        <p:blipFill>
          <a:blip r:embed="rId2"/>
          <a:stretch>
            <a:fillRect/>
          </a:stretch>
        </p:blipFill>
        <p:spPr>
          <a:xfrm>
            <a:off x="2650320" y="3449782"/>
            <a:ext cx="6921094" cy="2961409"/>
          </a:xfrm>
          <a:prstGeom prst="rect">
            <a:avLst/>
          </a:prstGeom>
        </p:spPr>
      </p:pic>
    </p:spTree>
    <p:extLst>
      <p:ext uri="{BB962C8B-B14F-4D97-AF65-F5344CB8AC3E}">
        <p14:creationId xmlns:p14="http://schemas.microsoft.com/office/powerpoint/2010/main" val="3368177168"/>
      </p:ext>
    </p:extLst>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2800" b="1" dirty="0">
                <a:solidFill>
                  <a:prstClr val="black"/>
                </a:solidFill>
                <a:latin typeface="Times New Roman" panose="02020603050405020304" pitchFamily="18" charset="0"/>
                <a:cs typeface="Times New Roman" panose="02020603050405020304" pitchFamily="18" charset="0"/>
              </a:rPr>
              <a:t>3. </a:t>
            </a:r>
            <a:r>
              <a:rPr lang="en-US" sz="2800" b="1" dirty="0">
                <a:solidFill>
                  <a:prstClr val="black"/>
                </a:solidFill>
                <a:latin typeface="Times New Roman" panose="02020603050405020304" pitchFamily="18" charset="0"/>
                <a:cs typeface="Times New Roman" panose="02020603050405020304" pitchFamily="18" charset="0"/>
              </a:rPr>
              <a:t>ÁP DỤNG VÀO BÀI TOÁN </a:t>
            </a:r>
            <a:r>
              <a:rPr lang="en-US" sz="2800" b="1" dirty="0" smtClean="0">
                <a:solidFill>
                  <a:prstClr val="black"/>
                </a:solidFill>
                <a:latin typeface="Times New Roman" panose="02020603050405020304" pitchFamily="18" charset="0"/>
                <a:cs typeface="Times New Roman" panose="02020603050405020304" pitchFamily="18" charset="0"/>
              </a:rPr>
              <a:t>(Fully </a:t>
            </a:r>
            <a:r>
              <a:rPr lang="en-US" sz="2800" b="1" dirty="0">
                <a:solidFill>
                  <a:prstClr val="black"/>
                </a:solidFill>
                <a:latin typeface="Times New Roman" panose="02020603050405020304" pitchFamily="18" charset="0"/>
                <a:cs typeface="Times New Roman" panose="02020603050405020304" pitchFamily="18" charset="0"/>
              </a:rPr>
              <a:t>connected layer)</a:t>
            </a:r>
            <a:endParaRPr lang="en-US" sz="28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9478537" cy="2189693"/>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Sau khi ảnh được truyền qua nhiều convolutional layer và pooling layer thì model đã học được tương đối các đặc điểm của ảnh thì tensor của output của layer cuối cùng sẽ được là phẳng thành vector và đưa vào một lớp được kết nối như một mạng nơ-ron. Với FC layer được kết hợp với các tính năng lại với nhau để tạo ra một mô hình. Cuối cùng sử dụng softmax hoặc sigmoid để phân loại đầu ra.</a:t>
            </a:r>
          </a:p>
        </p:txBody>
      </p:sp>
      <p:pic>
        <p:nvPicPr>
          <p:cNvPr id="5" name="Picture 4" descr="https://images.viblo.asia/full/fc677647-c332-41b2-accb-c9caad64e081.png"/>
          <p:cNvPicPr/>
          <p:nvPr/>
        </p:nvPicPr>
        <p:blipFill>
          <a:blip r:embed="rId2">
            <a:extLst>
              <a:ext uri="{28A0092B-C50C-407E-A947-70E740481C1C}">
                <a14:useLocalDpi xmlns:a14="http://schemas.microsoft.com/office/drawing/2010/main" val="0"/>
              </a:ext>
            </a:extLst>
          </a:blip>
          <a:srcRect/>
          <a:stretch>
            <a:fillRect/>
          </a:stretch>
        </p:blipFill>
        <p:spPr bwMode="auto">
          <a:xfrm>
            <a:off x="2861370" y="3449782"/>
            <a:ext cx="6490449" cy="3241963"/>
          </a:xfrm>
          <a:prstGeom prst="rect">
            <a:avLst/>
          </a:prstGeom>
          <a:noFill/>
          <a:ln>
            <a:noFill/>
          </a:ln>
        </p:spPr>
      </p:pic>
    </p:spTree>
    <p:extLst>
      <p:ext uri="{BB962C8B-B14F-4D97-AF65-F5344CB8AC3E}">
        <p14:creationId xmlns:p14="http://schemas.microsoft.com/office/powerpoint/2010/main" val="2108242561"/>
      </p:ext>
    </p:extLst>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9478537" cy="3041747"/>
          </a:xfrm>
        </p:spPr>
        <p:txBody>
          <a:bodyPr>
            <a:normAutofit/>
          </a:bodyPr>
          <a:lstStyle/>
          <a:p>
            <a:pPr>
              <a:buFont typeface="Wingdings" panose="05000000000000000000" pitchFamily="2" charset="2"/>
              <a:buChar char="v"/>
            </a:pPr>
            <a:r>
              <a:rPr lang="vi-VN" sz="2800" b="1" dirty="0" smtClean="0">
                <a:latin typeface="Times New Roman" panose="02020603050405020304" pitchFamily="18" charset="0"/>
                <a:cs typeface="Times New Roman" panose="02020603050405020304" pitchFamily="18" charset="0"/>
              </a:rPr>
              <a:t>Mô hình neural network</a:t>
            </a:r>
            <a:endParaRPr lang="en-US" sz="2800" b="1" dirty="0" smtClean="0">
              <a:latin typeface="Times New Roman" panose="02020603050405020304" pitchFamily="18" charset="0"/>
              <a:cs typeface="Times New Roman" panose="02020603050405020304" pitchFamily="18" charset="0"/>
            </a:endParaRPr>
          </a:p>
          <a:p>
            <a:pPr marL="0" indent="0">
              <a:buNone/>
            </a:pPr>
            <a:r>
              <a:rPr lang="vi-VN" sz="2400" b="1" dirty="0">
                <a:latin typeface="Times New Roman" panose="02020603050405020304" pitchFamily="18" charset="0"/>
                <a:cs typeface="Times New Roman" panose="02020603050405020304" pitchFamily="18" charset="0"/>
              </a:rPr>
              <a:t>Logistic </a:t>
            </a:r>
            <a:r>
              <a:rPr lang="vi-VN" sz="2400" b="1" dirty="0" smtClean="0">
                <a:latin typeface="Times New Roman" panose="02020603050405020304" pitchFamily="18" charset="0"/>
                <a:cs typeface="Times New Roman" panose="02020603050405020304" pitchFamily="18" charset="0"/>
              </a:rPr>
              <a:t>regression</a:t>
            </a:r>
            <a:endParaRPr lang="en-US" sz="2400" b="1" dirty="0" smtClean="0">
              <a:latin typeface="Times New Roman" panose="02020603050405020304" pitchFamily="18" charset="0"/>
              <a:cs typeface="Times New Roman" panose="02020603050405020304" pitchFamily="18" charset="0"/>
            </a:endParaRPr>
          </a:p>
          <a:p>
            <a:pPr marL="0" indent="0">
              <a:buNone/>
            </a:pPr>
            <a:r>
              <a:rPr lang="vi-VN" sz="2400" dirty="0" smtClean="0">
                <a:latin typeface="Times New Roman" panose="02020603050405020304" pitchFamily="18" charset="0"/>
                <a:cs typeface="Times New Roman" panose="02020603050405020304" pitchFamily="18" charset="0"/>
              </a:rPr>
              <a:t>Mô </a:t>
            </a:r>
            <a:r>
              <a:rPr lang="vi-VN" sz="2400" dirty="0">
                <a:latin typeface="Times New Roman" panose="02020603050405020304" pitchFamily="18" charset="0"/>
                <a:cs typeface="Times New Roman" panose="02020603050405020304" pitchFamily="18" charset="0"/>
              </a:rPr>
              <a:t>hình của logistic regression từ bài trước là:  y^=</a:t>
            </a:r>
            <a:r>
              <a:rPr lang="el-GR" sz="2400" dirty="0">
                <a:latin typeface="Times New Roman" panose="02020603050405020304" pitchFamily="18" charset="0"/>
                <a:cs typeface="Times New Roman" panose="02020603050405020304" pitchFamily="18" charset="0"/>
              </a:rPr>
              <a:t>σ(</a:t>
            </a:r>
            <a:r>
              <a:rPr lang="vi-VN" sz="2400" dirty="0">
                <a:latin typeface="Times New Roman" panose="02020603050405020304" pitchFamily="18" charset="0"/>
                <a:cs typeface="Times New Roman" panose="02020603050405020304" pitchFamily="18" charset="0"/>
              </a:rPr>
              <a:t>w0+w1∗x1+w2∗x2). Có 2 bước:</a:t>
            </a:r>
          </a:p>
          <a:p>
            <a:pPr marL="0" indent="0">
              <a:buNone/>
            </a:pPr>
            <a:r>
              <a:rPr lang="vi-VN" sz="2400" dirty="0">
                <a:latin typeface="Times New Roman" panose="02020603050405020304" pitchFamily="18" charset="0"/>
                <a:cs typeface="Times New Roman" panose="02020603050405020304" pitchFamily="18" charset="0"/>
              </a:rPr>
              <a:t>•	Tính tổng linear:  2z=1∗w0+x1∗w1+x2∗w2</a:t>
            </a:r>
          </a:p>
          <a:p>
            <a:pPr marL="0" indent="0">
              <a:buNone/>
            </a:pPr>
            <a:r>
              <a:rPr lang="vi-VN" sz="2400" dirty="0">
                <a:latin typeface="Times New Roman" panose="02020603050405020304" pitchFamily="18" charset="0"/>
                <a:cs typeface="Times New Roman" panose="02020603050405020304" pitchFamily="18" charset="0"/>
              </a:rPr>
              <a:t>•	Áp dụng sigmoid function:  y^=</a:t>
            </a:r>
            <a:r>
              <a:rPr lang="el-GR" sz="2400" dirty="0">
                <a:latin typeface="Times New Roman" panose="02020603050405020304" pitchFamily="18" charset="0"/>
                <a:cs typeface="Times New Roman" panose="02020603050405020304" pitchFamily="18" charset="0"/>
              </a:rPr>
              <a:t>σ(</a:t>
            </a:r>
            <a:r>
              <a:rPr lang="vi-VN" sz="2400" dirty="0">
                <a:latin typeface="Times New Roman" panose="02020603050405020304" pitchFamily="18" charset="0"/>
                <a:cs typeface="Times New Roman" panose="02020603050405020304" pitchFamily="18" charset="0"/>
              </a:rPr>
              <a:t>z)</a:t>
            </a:r>
          </a:p>
          <a:p>
            <a:pPr marL="0" indent="0">
              <a:buNone/>
            </a:pPr>
            <a:endParaRPr lang="vi-VN" sz="2400" b="1" dirty="0">
              <a:latin typeface="Times New Roman" panose="02020603050405020304" pitchFamily="18" charset="0"/>
              <a:cs typeface="Times New Roman" panose="02020603050405020304" pitchFamily="18" charset="0"/>
            </a:endParaRPr>
          </a:p>
        </p:txBody>
      </p:sp>
      <p:pic>
        <p:nvPicPr>
          <p:cNvPr id="6" name="Picture 5" descr="https://i0.wp.com/nttuan8.com/wp-content/uploads/2019/03/sigmoid-1.png?resize=566%2C240&amp;ssl=1"/>
          <p:cNvPicPr/>
          <p:nvPr/>
        </p:nvPicPr>
        <p:blipFill>
          <a:blip r:embed="rId2">
            <a:extLst>
              <a:ext uri="{28A0092B-C50C-407E-A947-70E740481C1C}">
                <a14:useLocalDpi xmlns:a14="http://schemas.microsoft.com/office/drawing/2010/main" val="0"/>
              </a:ext>
            </a:extLst>
          </a:blip>
          <a:srcRect/>
          <a:stretch>
            <a:fillRect/>
          </a:stretch>
        </p:blipFill>
        <p:spPr bwMode="auto">
          <a:xfrm>
            <a:off x="3080258" y="4301836"/>
            <a:ext cx="6061217" cy="2556164"/>
          </a:xfrm>
          <a:prstGeom prst="rect">
            <a:avLst/>
          </a:prstGeom>
          <a:noFill/>
          <a:ln>
            <a:noFill/>
          </a:ln>
        </p:spPr>
      </p:pic>
    </p:spTree>
    <p:extLst>
      <p:ext uri="{BB962C8B-B14F-4D97-AF65-F5344CB8AC3E}">
        <p14:creationId xmlns:p14="http://schemas.microsoft.com/office/powerpoint/2010/main" val="2679948809"/>
      </p:ext>
    </p:extLst>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90"/>
            <a:ext cx="9478537" cy="2283210"/>
          </a:xfrm>
        </p:spPr>
        <p:txBody>
          <a:bodyPr>
            <a:normAutofit/>
          </a:bodyPr>
          <a:lstStyle/>
          <a:p>
            <a:pPr>
              <a:buFont typeface="Wingdings" panose="05000000000000000000" pitchFamily="2" charset="2"/>
              <a:buChar char="v"/>
            </a:pPr>
            <a:r>
              <a:rPr lang="vi-VN" sz="3000" b="1" dirty="0" smtClean="0">
                <a:latin typeface="Times New Roman" panose="02020603050405020304" pitchFamily="18" charset="0"/>
                <a:cs typeface="Times New Roman" panose="02020603050405020304" pitchFamily="18" charset="0"/>
              </a:rPr>
              <a:t>Mô hình neural network</a:t>
            </a:r>
            <a:endParaRPr lang="en-US" sz="3000" b="1" dirty="0" smtClean="0">
              <a:latin typeface="Times New Roman" panose="02020603050405020304" pitchFamily="18" charset="0"/>
              <a:cs typeface="Times New Roman" panose="02020603050405020304" pitchFamily="18" charset="0"/>
            </a:endParaRPr>
          </a:p>
          <a:p>
            <a:pPr marL="0" indent="0">
              <a:buNone/>
            </a:pPr>
            <a:r>
              <a:rPr lang="vi-VN" sz="2400" b="1" dirty="0" smtClean="0">
                <a:latin typeface="Times New Roman" panose="02020603050405020304" pitchFamily="18" charset="0"/>
                <a:cs typeface="Times New Roman" panose="02020603050405020304" pitchFamily="18" charset="0"/>
              </a:rPr>
              <a:t>Logistic regression</a:t>
            </a:r>
            <a:endParaRPr lang="en-US" sz="2400" b="1" dirty="0" smtClean="0">
              <a:latin typeface="Times New Roman" panose="02020603050405020304" pitchFamily="18" charset="0"/>
              <a:cs typeface="Times New Roman" panose="02020603050405020304" pitchFamily="18" charset="0"/>
            </a:endParaRPr>
          </a:p>
          <a:p>
            <a:pPr marL="0" indent="0">
              <a:buNone/>
            </a:pPr>
            <a:r>
              <a:rPr lang="en-US" sz="2400" dirty="0" smtClean="0">
                <a:latin typeface="Times New Roman" panose="02020603050405020304" pitchFamily="18" charset="0"/>
                <a:cs typeface="Times New Roman" panose="02020603050405020304" pitchFamily="18" charset="0"/>
              </a:rPr>
              <a:t>P</a:t>
            </a:r>
            <a:r>
              <a:rPr lang="vi-VN" sz="2400" dirty="0" smtClean="0">
                <a:latin typeface="Times New Roman" panose="02020603050405020304" pitchFamily="18" charset="0"/>
                <a:cs typeface="Times New Roman" panose="02020603050405020304" pitchFamily="18" charset="0"/>
              </a:rPr>
              <a:t>hương </a:t>
            </a:r>
            <a:r>
              <a:rPr lang="vi-VN" sz="2400" dirty="0">
                <a:latin typeface="Times New Roman" panose="02020603050405020304" pitchFamily="18" charset="0"/>
                <a:cs typeface="Times New Roman" panose="02020603050405020304" pitchFamily="18" charset="0"/>
              </a:rPr>
              <a:t>trình giờ có dạng:  0w1∗x+w2∗y=0, sẽ luôn đi qua gốc tọa độ và nó không tổng quát hóa phương trình đường thẳng nên có thể không tìm được phương trình mong muốn</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p:txBody>
      </p:sp>
      <p:pic>
        <p:nvPicPr>
          <p:cNvPr id="6" name="Picture 5" descr="https://i0.wp.com/nttuan8.com/wp-content/uploads/2019/03/sigmoid-1.png?resize=566%2C240&amp;ssl=1"/>
          <p:cNvPicPr/>
          <p:nvPr/>
        </p:nvPicPr>
        <p:blipFill>
          <a:blip r:embed="rId2">
            <a:extLst>
              <a:ext uri="{28A0092B-C50C-407E-A947-70E740481C1C}">
                <a14:useLocalDpi xmlns:a14="http://schemas.microsoft.com/office/drawing/2010/main" val="0"/>
              </a:ext>
            </a:extLst>
          </a:blip>
          <a:srcRect/>
          <a:stretch>
            <a:fillRect/>
          </a:stretch>
        </p:blipFill>
        <p:spPr bwMode="auto">
          <a:xfrm>
            <a:off x="2348345" y="3543300"/>
            <a:ext cx="7855527" cy="3314700"/>
          </a:xfrm>
          <a:prstGeom prst="rect">
            <a:avLst/>
          </a:prstGeom>
          <a:noFill/>
          <a:ln>
            <a:noFill/>
          </a:ln>
        </p:spPr>
      </p:pic>
    </p:spTree>
    <p:extLst>
      <p:ext uri="{BB962C8B-B14F-4D97-AF65-F5344CB8AC3E}">
        <p14:creationId xmlns:p14="http://schemas.microsoft.com/office/powerpoint/2010/main" val="2777052909"/>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0A8B82-A7B1-334B-E7D4-429E3FC2A7CB}"/>
              </a:ext>
            </a:extLst>
          </p:cNvPr>
          <p:cNvSpPr>
            <a:spLocks noGrp="1"/>
          </p:cNvSpPr>
          <p:nvPr>
            <p:ph type="title"/>
          </p:nvPr>
        </p:nvSpPr>
        <p:spPr>
          <a:xfrm>
            <a:off x="1371599" y="544287"/>
            <a:ext cx="9601200" cy="593138"/>
          </a:xfrm>
        </p:spPr>
        <p:txBody>
          <a:bodyPr>
            <a:normAutofit fontScale="90000"/>
          </a:bodyPr>
          <a:lstStyle/>
          <a:p>
            <a:r>
              <a:rPr lang="en-US" sz="3200" b="1" dirty="0">
                <a:solidFill>
                  <a:prstClr val="black"/>
                </a:solidFill>
                <a:latin typeface="Times New Roman" pitchFamily="18" charset="0"/>
                <a:cs typeface="Times New Roman" pitchFamily="18" charset="0"/>
              </a:rPr>
              <a:t>1. GIỚI THIỆU </a:t>
            </a:r>
            <a:r>
              <a:rPr lang="vi-VN" sz="4400" dirty="0">
                <a:solidFill>
                  <a:prstClr val="black"/>
                </a:solidFill>
                <a:latin typeface="Times New Roman" pitchFamily="18" charset="0"/>
                <a:cs typeface="Times New Roman" pitchFamily="18" charset="0"/>
              </a:rPr>
              <a:t/>
            </a:r>
            <a:br>
              <a:rPr lang="vi-VN" sz="4400" dirty="0">
                <a:solidFill>
                  <a:prstClr val="black"/>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 xmlns:a16="http://schemas.microsoft.com/office/drawing/2014/main" id="{1A75DC37-F32B-FB8F-E6B5-B8F52751A3D5}"/>
              </a:ext>
            </a:extLst>
          </p:cNvPr>
          <p:cNvSpPr>
            <a:spLocks noGrp="1"/>
          </p:cNvSpPr>
          <p:nvPr>
            <p:ph sz="half" idx="1"/>
          </p:nvPr>
        </p:nvSpPr>
        <p:spPr>
          <a:xfrm>
            <a:off x="1371599" y="1059366"/>
            <a:ext cx="10089573" cy="5519853"/>
          </a:xfrm>
        </p:spPr>
        <p:txBody>
          <a:bodyPr>
            <a:noAutofit/>
          </a:bodyPr>
          <a:lstStyle/>
          <a:p>
            <a:pPr marL="726948" indent="-342900" algn="just">
              <a:spcBef>
                <a:spcPts val="600"/>
              </a:spcBef>
              <a:spcAft>
                <a:spcPts val="600"/>
              </a:spcAft>
              <a:buFont typeface="Wingdings" panose="05000000000000000000" pitchFamily="2" charset="2"/>
              <a:buChar char="v"/>
            </a:pPr>
            <a:r>
              <a:rPr lang="vi-VN" sz="2600" dirty="0" smtClean="0">
                <a:solidFill>
                  <a:schemeClr val="tx1"/>
                </a:solidFill>
                <a:latin typeface="Times New Roman" panose="02020603050405020304" pitchFamily="18" charset="0"/>
                <a:cs typeface="Times New Roman" panose="02020603050405020304" pitchFamily="18" charset="0"/>
              </a:rPr>
              <a:t>Xử lý hình ảnh nhiệt bằng deep learning là một lĩnh vực nghiên cứu và ứng dụng quan trọng trong thị giác máy tính, trong đó được sử dụng để xử lý dữ liệu hình ảnh được thu thập từ máy ảnh nhiệt. Ứng dụng của hình ảnh nhiệt mở ra nhiều tiềm năng bao gồm</a:t>
            </a:r>
            <a:r>
              <a:rPr lang="en-US" sz="2600" dirty="0" smtClean="0">
                <a:solidFill>
                  <a:schemeClr val="tx1"/>
                </a:solidFill>
                <a:latin typeface="Times New Roman" panose="02020603050405020304" pitchFamily="18" charset="0"/>
                <a:cs typeface="Times New Roman" panose="02020603050405020304" pitchFamily="18" charset="0"/>
              </a:rPr>
              <a:t> Y </a:t>
            </a:r>
            <a:r>
              <a:rPr lang="en-US" sz="2600" dirty="0" err="1" smtClean="0">
                <a:solidFill>
                  <a:schemeClr val="tx1"/>
                </a:solidFill>
                <a:latin typeface="Times New Roman" panose="02020603050405020304" pitchFamily="18" charset="0"/>
                <a:cs typeface="Times New Roman" panose="02020603050405020304" pitchFamily="18" charset="0"/>
              </a:rPr>
              <a:t>tế</a:t>
            </a:r>
            <a:r>
              <a:rPr lang="en-US" sz="2600" dirty="0" smtClean="0">
                <a:solidFill>
                  <a:schemeClr val="tx1"/>
                </a:solidFill>
                <a:latin typeface="Times New Roman" panose="02020603050405020304" pitchFamily="18" charset="0"/>
                <a:cs typeface="Times New Roman" panose="02020603050405020304" pitchFamily="18" charset="0"/>
              </a:rPr>
              <a:t>, </a:t>
            </a:r>
            <a:r>
              <a:rPr lang="de-DE" sz="2600" dirty="0" smtClean="0">
                <a:solidFill>
                  <a:schemeClr val="tx1"/>
                </a:solidFill>
                <a:latin typeface="Times New Roman" panose="02020603050405020304" pitchFamily="18" charset="0"/>
                <a:cs typeface="Times New Roman" panose="02020603050405020304" pitchFamily="18" charset="0"/>
              </a:rPr>
              <a:t>An ninh hoặc Công nghiệp và Hàng không vũ trụ.</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5704" y="3009847"/>
            <a:ext cx="6059632" cy="3569372"/>
          </a:xfrm>
          <a:prstGeom prst="rect">
            <a:avLst/>
          </a:prstGeom>
        </p:spPr>
      </p:pic>
    </p:spTree>
    <p:extLst>
      <p:ext uri="{BB962C8B-B14F-4D97-AF65-F5344CB8AC3E}">
        <p14:creationId xmlns:p14="http://schemas.microsoft.com/office/powerpoint/2010/main" val="2178359167"/>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5444837" cy="4901720"/>
          </a:xfrm>
        </p:spPr>
        <p:txBody>
          <a:bodyPr>
            <a:normAutofit fontScale="77500" lnSpcReduction="20000"/>
          </a:bodyPr>
          <a:lstStyle/>
          <a:p>
            <a:pPr>
              <a:buFont typeface="Wingdings" panose="05000000000000000000" pitchFamily="2" charset="2"/>
              <a:buChar char="v"/>
            </a:pPr>
            <a:r>
              <a:rPr lang="vi-VN" sz="3400" b="1" dirty="0" smtClean="0">
                <a:latin typeface="Times New Roman" panose="02020603050405020304" pitchFamily="18" charset="0"/>
                <a:cs typeface="Times New Roman" panose="02020603050405020304" pitchFamily="18" charset="0"/>
              </a:rPr>
              <a:t>Mô </a:t>
            </a:r>
            <a:r>
              <a:rPr lang="vi-VN" sz="3400" b="1" dirty="0">
                <a:latin typeface="Times New Roman" panose="02020603050405020304" pitchFamily="18" charset="0"/>
                <a:cs typeface="Times New Roman" panose="02020603050405020304" pitchFamily="18" charset="0"/>
              </a:rPr>
              <a:t>hình tổng </a:t>
            </a:r>
            <a:r>
              <a:rPr lang="vi-VN" sz="3400" b="1" dirty="0" smtClean="0">
                <a:latin typeface="Times New Roman" panose="02020603050405020304" pitchFamily="18" charset="0"/>
                <a:cs typeface="Times New Roman" panose="02020603050405020304" pitchFamily="18" charset="0"/>
              </a:rPr>
              <a:t>quát</a:t>
            </a:r>
            <a:endParaRPr lang="en-US" sz="3400" b="1" dirty="0" smtClean="0">
              <a:latin typeface="Times New Roman" panose="02020603050405020304" pitchFamily="18" charset="0"/>
              <a:cs typeface="Times New Roman" panose="02020603050405020304" pitchFamily="18" charset="0"/>
            </a:endParaRPr>
          </a:p>
          <a:p>
            <a:pPr marL="0" indent="0">
              <a:buNone/>
            </a:pPr>
            <a:r>
              <a:rPr lang="vi-VN" sz="2800" b="1" dirty="0">
                <a:latin typeface="Times New Roman" panose="02020603050405020304" pitchFamily="18" charset="0"/>
                <a:cs typeface="Times New Roman" panose="02020603050405020304" pitchFamily="18" charset="0"/>
              </a:rPr>
              <a:t>Mô hình neural network</a:t>
            </a:r>
          </a:p>
          <a:p>
            <a:pPr marL="0" indent="0">
              <a:buNone/>
            </a:pPr>
            <a:r>
              <a:rPr lang="vi-VN" sz="2800" dirty="0" smtClean="0">
                <a:latin typeface="Times New Roman" panose="02020603050405020304" pitchFamily="18" charset="0"/>
                <a:cs typeface="Times New Roman" panose="02020603050405020304" pitchFamily="18" charset="0"/>
              </a:rPr>
              <a:t>Với </a:t>
            </a:r>
            <a:r>
              <a:rPr lang="vi-VN" sz="2800" dirty="0">
                <a:latin typeface="Times New Roman" panose="02020603050405020304" pitchFamily="18" charset="0"/>
                <a:cs typeface="Times New Roman" panose="02020603050405020304" pitchFamily="18" charset="0"/>
              </a:rPr>
              <a:t>node thứ i trong layer l có bias bi(l)thực hiện 2 bước:</a:t>
            </a:r>
          </a:p>
          <a:p>
            <a:pPr marL="0" indent="0">
              <a:buNone/>
            </a:pPr>
            <a:r>
              <a:rPr lang="vi-VN" sz="2800" dirty="0" smtClean="0">
                <a:latin typeface="Times New Roman" panose="02020603050405020304" pitchFamily="18" charset="0"/>
                <a:cs typeface="Times New Roman" panose="02020603050405020304" pitchFamily="18" charset="0"/>
              </a:rPr>
              <a:t>•Tính </a:t>
            </a:r>
            <a:r>
              <a:rPr lang="vi-VN" sz="2800" dirty="0">
                <a:latin typeface="Times New Roman" panose="02020603050405020304" pitchFamily="18" charset="0"/>
                <a:cs typeface="Times New Roman" panose="02020603050405020304" pitchFamily="18" charset="0"/>
              </a:rPr>
              <a:t>tổng linear:  (l)=∑j=1l(l−1)aj(l−1)∗wji(l)+bi(l), là tổng tất cả các node trong layer trước nhân với hệ số w tương ứng, rồi cộng với bias b.</a:t>
            </a:r>
          </a:p>
          <a:p>
            <a:pPr marL="0" indent="0">
              <a:buNone/>
            </a:pPr>
            <a:r>
              <a:rPr lang="vi-VN" sz="2800" dirty="0" smtClean="0">
                <a:latin typeface="Times New Roman" panose="02020603050405020304" pitchFamily="18" charset="0"/>
                <a:cs typeface="Times New Roman" panose="02020603050405020304" pitchFamily="18" charset="0"/>
              </a:rPr>
              <a:t>•Áp </a:t>
            </a:r>
            <a:r>
              <a:rPr lang="vi-VN" sz="2800" dirty="0">
                <a:latin typeface="Times New Roman" panose="02020603050405020304" pitchFamily="18" charset="0"/>
                <a:cs typeface="Times New Roman" panose="02020603050405020304" pitchFamily="18" charset="0"/>
              </a:rPr>
              <a:t>dụng activation functionai(l)=</a:t>
            </a:r>
            <a:r>
              <a:rPr lang="el-GR" sz="2800" dirty="0">
                <a:latin typeface="Times New Roman" panose="02020603050405020304" pitchFamily="18" charset="0"/>
                <a:cs typeface="Times New Roman" panose="02020603050405020304" pitchFamily="18" charset="0"/>
              </a:rPr>
              <a:t>σ(</a:t>
            </a:r>
            <a:r>
              <a:rPr lang="vi-VN" sz="2800" dirty="0">
                <a:latin typeface="Times New Roman" panose="02020603050405020304" pitchFamily="18" charset="0"/>
                <a:cs typeface="Times New Roman" panose="02020603050405020304" pitchFamily="18" charset="0"/>
              </a:rPr>
              <a:t>zi(l))</a:t>
            </a:r>
          </a:p>
          <a:p>
            <a:pPr marL="0" indent="0">
              <a:buNone/>
            </a:pPr>
            <a:r>
              <a:rPr lang="vi-VN" sz="2800" dirty="0">
                <a:latin typeface="Times New Roman" panose="02020603050405020304" pitchFamily="18" charset="0"/>
                <a:cs typeface="Times New Roman" panose="02020603050405020304" pitchFamily="18" charset="0"/>
              </a:rPr>
              <a:t>Vector (k) kích thước (k)∗1 là giá trị các node trong layer k sau bước tính tổng linear.</a:t>
            </a:r>
          </a:p>
          <a:p>
            <a:pPr marL="0" indent="0">
              <a:buNone/>
            </a:pPr>
            <a:r>
              <a:rPr lang="vi-VN" sz="2800" dirty="0">
                <a:latin typeface="Times New Roman" panose="02020603050405020304" pitchFamily="18" charset="0"/>
                <a:cs typeface="Times New Roman" panose="02020603050405020304" pitchFamily="18" charset="0"/>
              </a:rPr>
              <a:t>Vector a(k) kích thước l(k)∗1 là giá trị của các node trong layer k sau khi áp dụng hàm activation function.</a:t>
            </a:r>
          </a:p>
        </p:txBody>
      </p:sp>
      <p:pic>
        <p:nvPicPr>
          <p:cNvPr id="5" name="Picture 4" descr="https://i0.wp.com/nttuan8.com/wp-content/uploads/2019/03/nn-1.png?resize=542%2C445&amp;ssl=1"/>
          <p:cNvPicPr/>
          <p:nvPr/>
        </p:nvPicPr>
        <p:blipFill>
          <a:blip r:embed="rId2">
            <a:extLst>
              <a:ext uri="{28A0092B-C50C-407E-A947-70E740481C1C}">
                <a14:useLocalDpi xmlns:a14="http://schemas.microsoft.com/office/drawing/2010/main" val="0"/>
              </a:ext>
            </a:extLst>
          </a:blip>
          <a:srcRect/>
          <a:stretch>
            <a:fillRect/>
          </a:stretch>
        </p:blipFill>
        <p:spPr bwMode="auto">
          <a:xfrm>
            <a:off x="6816436" y="1260089"/>
            <a:ext cx="5158740" cy="4589993"/>
          </a:xfrm>
          <a:prstGeom prst="rect">
            <a:avLst/>
          </a:prstGeom>
          <a:noFill/>
          <a:ln>
            <a:noFill/>
          </a:ln>
        </p:spPr>
      </p:pic>
    </p:spTree>
    <p:extLst>
      <p:ext uri="{BB962C8B-B14F-4D97-AF65-F5344CB8AC3E}">
        <p14:creationId xmlns:p14="http://schemas.microsoft.com/office/powerpoint/2010/main" val="3647616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5444837" cy="4901720"/>
          </a:xfrm>
        </p:spPr>
        <p:txBody>
          <a:bodyPr>
            <a:noAutofit/>
          </a:bodyPr>
          <a:lstStyle/>
          <a:p>
            <a:pPr marL="0" indent="0">
              <a:buNone/>
            </a:pPr>
            <a:r>
              <a:rPr lang="vi-VN" dirty="0" smtClean="0">
                <a:latin typeface="Times New Roman" panose="02020603050405020304" pitchFamily="18" charset="0"/>
                <a:cs typeface="Times New Roman" panose="02020603050405020304" pitchFamily="18" charset="0"/>
              </a:rPr>
              <a:t>Mô </a:t>
            </a:r>
            <a:r>
              <a:rPr lang="vi-VN" dirty="0">
                <a:latin typeface="Times New Roman" panose="02020603050405020304" pitchFamily="18" charset="0"/>
                <a:cs typeface="Times New Roman" panose="02020603050405020304" pitchFamily="18" charset="0"/>
              </a:rPr>
              <a:t>hình neural network trên gồm 3 layer. Input layer có 2 node (2l(0)=2), hidden layer 1 có 3 node, hidden layer 2 có 3 node và output layer có 1 node.</a:t>
            </a:r>
          </a:p>
          <a:p>
            <a:pPr marL="0" indent="0">
              <a:buNone/>
            </a:pPr>
            <a:r>
              <a:rPr lang="vi-VN" dirty="0">
                <a:latin typeface="Times New Roman" panose="02020603050405020304" pitchFamily="18" charset="0"/>
                <a:cs typeface="Times New Roman" panose="02020603050405020304" pitchFamily="18" charset="0"/>
              </a:rPr>
              <a:t>Do mỗi node trong hidden layer và output layer đều có bias nên trong input layer và hidden layer cần thêm node 1 để tính bias (nhưng không tính vào tổng số node layer có).</a:t>
            </a:r>
          </a:p>
          <a:p>
            <a:pPr marL="0" indent="0">
              <a:buNone/>
            </a:pPr>
            <a:r>
              <a:rPr lang="vi-VN" dirty="0">
                <a:latin typeface="Times New Roman" panose="02020603050405020304" pitchFamily="18" charset="0"/>
                <a:cs typeface="Times New Roman" panose="02020603050405020304" pitchFamily="18" charset="0"/>
              </a:rPr>
              <a:t>Tại node thứ 2 ở layer 1, ta có:</a:t>
            </a:r>
          </a:p>
          <a:p>
            <a:pPr marL="0" indent="0">
              <a:buNone/>
            </a:pPr>
            <a:r>
              <a:rPr lang="vi-VN" dirty="0" smtClean="0">
                <a:latin typeface="Times New Roman" panose="02020603050405020304" pitchFamily="18" charset="0"/>
                <a:cs typeface="Times New Roman" panose="02020603050405020304" pitchFamily="18" charset="0"/>
              </a:rPr>
              <a:t>•z2(1</a:t>
            </a:r>
            <a:r>
              <a:rPr lang="vi-VN" dirty="0">
                <a:latin typeface="Times New Roman" panose="02020603050405020304" pitchFamily="18" charset="0"/>
                <a:cs typeface="Times New Roman" panose="02020603050405020304" pitchFamily="18" charset="0"/>
              </a:rPr>
              <a:t>)=x1∗w12(1)+x2∗w22(1)+b2(1)</a:t>
            </a:r>
          </a:p>
          <a:p>
            <a:pPr marL="0" indent="0">
              <a:buNone/>
            </a:pPr>
            <a:r>
              <a:rPr lang="vi-VN" dirty="0" smtClean="0">
                <a:latin typeface="Times New Roman" panose="02020603050405020304" pitchFamily="18" charset="0"/>
                <a:cs typeface="Times New Roman" panose="02020603050405020304" pitchFamily="18" charset="0"/>
              </a:rPr>
              <a:t>•a2(1</a:t>
            </a:r>
            <a:r>
              <a:rPr lang="vi-VN"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vi-VN" dirty="0">
                <a:latin typeface="Times New Roman" panose="02020603050405020304" pitchFamily="18" charset="0"/>
                <a:cs typeface="Times New Roman" panose="02020603050405020304" pitchFamily="18" charset="0"/>
              </a:rPr>
              <a:t>z2(1))</a:t>
            </a:r>
          </a:p>
          <a:p>
            <a:pPr marL="0" indent="0">
              <a:buNone/>
            </a:pPr>
            <a:r>
              <a:rPr lang="vi-VN" dirty="0">
                <a:latin typeface="Times New Roman" panose="02020603050405020304" pitchFamily="18" charset="0"/>
                <a:cs typeface="Times New Roman" panose="02020603050405020304" pitchFamily="18" charset="0"/>
              </a:rPr>
              <a:t>Hay ở node thứ 3 layer 2, ta có:</a:t>
            </a:r>
          </a:p>
          <a:p>
            <a:pPr marL="0" indent="0">
              <a:buNone/>
            </a:pPr>
            <a:r>
              <a:rPr lang="vi-VN" dirty="0" smtClean="0">
                <a:latin typeface="Times New Roman" panose="02020603050405020304" pitchFamily="18" charset="0"/>
                <a:cs typeface="Times New Roman" panose="02020603050405020304" pitchFamily="18" charset="0"/>
              </a:rPr>
              <a:t>•z3(2</a:t>
            </a:r>
            <a:r>
              <a:rPr lang="vi-VN" dirty="0">
                <a:latin typeface="Times New Roman" panose="02020603050405020304" pitchFamily="18" charset="0"/>
                <a:cs typeface="Times New Roman" panose="02020603050405020304" pitchFamily="18" charset="0"/>
              </a:rPr>
              <a:t>)=a1(1)∗w13(2)+a2(1)∗w23(2)+a3(1)∗w33(2)+b3(2)</a:t>
            </a:r>
          </a:p>
          <a:p>
            <a:pPr marL="0" indent="0">
              <a:buNone/>
            </a:pPr>
            <a:r>
              <a:rPr lang="vi-VN" dirty="0" smtClean="0">
                <a:latin typeface="Times New Roman" panose="02020603050405020304" pitchFamily="18" charset="0"/>
                <a:cs typeface="Times New Roman" panose="02020603050405020304" pitchFamily="18" charset="0"/>
              </a:rPr>
              <a:t>•a3(2</a:t>
            </a:r>
            <a:r>
              <a:rPr lang="vi-VN" dirty="0">
                <a:latin typeface="Times New Roman" panose="02020603050405020304" pitchFamily="18" charset="0"/>
                <a:cs typeface="Times New Roman" panose="02020603050405020304" pitchFamily="18" charset="0"/>
              </a:rPr>
              <a:t>)=</a:t>
            </a:r>
            <a:r>
              <a:rPr lang="el-GR" dirty="0">
                <a:latin typeface="Times New Roman" panose="02020603050405020304" pitchFamily="18" charset="0"/>
                <a:cs typeface="Times New Roman" panose="02020603050405020304" pitchFamily="18" charset="0"/>
              </a:rPr>
              <a:t>σ(</a:t>
            </a:r>
            <a:r>
              <a:rPr lang="vi-VN" dirty="0">
                <a:latin typeface="Times New Roman" panose="02020603050405020304" pitchFamily="18" charset="0"/>
                <a:cs typeface="Times New Roman" panose="02020603050405020304" pitchFamily="18" charset="0"/>
              </a:rPr>
              <a:t>z3(2))</a:t>
            </a:r>
          </a:p>
        </p:txBody>
      </p:sp>
      <p:pic>
        <p:nvPicPr>
          <p:cNvPr id="6" name="Picture 5" descr="https://i0.wp.com/nttuan8.com/wp-content/uploads/2019/03/nn_full-2.png?resize=578%2C377&amp;ssl=1"/>
          <p:cNvPicPr/>
          <p:nvPr/>
        </p:nvPicPr>
        <p:blipFill>
          <a:blip r:embed="rId2">
            <a:extLst>
              <a:ext uri="{28A0092B-C50C-407E-A947-70E740481C1C}">
                <a14:useLocalDpi xmlns:a14="http://schemas.microsoft.com/office/drawing/2010/main" val="0"/>
              </a:ext>
            </a:extLst>
          </a:blip>
          <a:srcRect/>
          <a:stretch>
            <a:fillRect/>
          </a:stretch>
        </p:blipFill>
        <p:spPr bwMode="auto">
          <a:xfrm>
            <a:off x="6816437" y="1260089"/>
            <a:ext cx="5375564" cy="4330220"/>
          </a:xfrm>
          <a:prstGeom prst="rect">
            <a:avLst/>
          </a:prstGeom>
          <a:noFill/>
          <a:ln>
            <a:noFill/>
          </a:ln>
        </p:spPr>
      </p:pic>
    </p:spTree>
    <p:extLst>
      <p:ext uri="{BB962C8B-B14F-4D97-AF65-F5344CB8AC3E}">
        <p14:creationId xmlns:p14="http://schemas.microsoft.com/office/powerpoint/2010/main" val="512078889"/>
      </p:ext>
    </p:extLst>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600" y="1260089"/>
            <a:ext cx="5294400" cy="4901720"/>
          </a:xfrm>
        </p:spPr>
        <p:txBody>
          <a:bodyPr>
            <a:normAutofit/>
          </a:bodyPr>
          <a:lstStyle/>
          <a:p>
            <a:pPr>
              <a:buFont typeface="Wingdings" panose="05000000000000000000" pitchFamily="2" charset="2"/>
              <a:buChar char="v"/>
            </a:pPr>
            <a:r>
              <a:rPr lang="vi-VN" sz="3400" b="1" dirty="0" smtClean="0">
                <a:latin typeface="Times New Roman" panose="02020603050405020304" pitchFamily="18" charset="0"/>
                <a:cs typeface="Times New Roman" panose="02020603050405020304" pitchFamily="18" charset="0"/>
              </a:rPr>
              <a:t>Mô </a:t>
            </a:r>
            <a:r>
              <a:rPr lang="vi-VN" sz="3400" b="1" dirty="0">
                <a:latin typeface="Times New Roman" panose="02020603050405020304" pitchFamily="18" charset="0"/>
                <a:cs typeface="Times New Roman" panose="02020603050405020304" pitchFamily="18" charset="0"/>
              </a:rPr>
              <a:t>hình tổng </a:t>
            </a:r>
            <a:r>
              <a:rPr lang="vi-VN" sz="3400" b="1" dirty="0" smtClean="0">
                <a:latin typeface="Times New Roman" panose="02020603050405020304" pitchFamily="18" charset="0"/>
                <a:cs typeface="Times New Roman" panose="02020603050405020304" pitchFamily="18" charset="0"/>
              </a:rPr>
              <a:t>quát</a:t>
            </a:r>
            <a:endParaRPr lang="en-US" sz="3400" b="1" dirty="0" smtClean="0">
              <a:latin typeface="Times New Roman" panose="02020603050405020304" pitchFamily="18" charset="0"/>
              <a:cs typeface="Times New Roman" panose="02020603050405020304" pitchFamily="18" charset="0"/>
            </a:endParaRPr>
          </a:p>
          <a:p>
            <a:pPr marL="0" indent="0">
              <a:buNone/>
            </a:pPr>
            <a:r>
              <a:rPr lang="vi-VN" sz="2600" dirty="0" smtClean="0">
                <a:latin typeface="Times New Roman" panose="02020603050405020304" pitchFamily="18" charset="0"/>
                <a:cs typeface="Times New Roman" panose="02020603050405020304" pitchFamily="18" charset="0"/>
              </a:rPr>
              <a:t>Để </a:t>
            </a:r>
            <a:r>
              <a:rPr lang="vi-VN" sz="2600" dirty="0">
                <a:latin typeface="Times New Roman" panose="02020603050405020304" pitchFamily="18" charset="0"/>
                <a:cs typeface="Times New Roman" panose="02020603050405020304" pitchFamily="18" charset="0"/>
              </a:rPr>
              <a:t>nhất quán về mặt ký hiệu, gọi input layer a(0)(=x) kích thước </a:t>
            </a:r>
            <a:r>
              <a:rPr lang="vi-VN" sz="2600" dirty="0" smtClean="0">
                <a:latin typeface="Times New Roman" panose="02020603050405020304" pitchFamily="18" charset="0"/>
                <a:cs typeface="Times New Roman" panose="02020603050405020304" pitchFamily="18" charset="0"/>
              </a:rPr>
              <a:t>2*1</a:t>
            </a:r>
            <a:r>
              <a:rPr lang="en-US" sz="2600" dirty="0" smtClean="0">
                <a:latin typeface="Times New Roman" panose="02020603050405020304" pitchFamily="18" charset="0"/>
                <a:cs typeface="Times New Roman" panose="02020603050405020304" pitchFamily="18" charset="0"/>
              </a:rPr>
              <a:t>.</a:t>
            </a:r>
            <a:endParaRPr lang="vi-VN" sz="2600"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6665999" y="2020166"/>
            <a:ext cx="5526001" cy="2167370"/>
          </a:xfrm>
          <a:prstGeom prst="rect">
            <a:avLst/>
          </a:prstGeom>
        </p:spPr>
      </p:pic>
    </p:spTree>
    <p:extLst>
      <p:ext uri="{BB962C8B-B14F-4D97-AF65-F5344CB8AC3E}">
        <p14:creationId xmlns:p14="http://schemas.microsoft.com/office/powerpoint/2010/main" val="1120182242"/>
      </p:ext>
    </p:extLst>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10577946" cy="2875493"/>
          </a:xfrm>
        </p:spPr>
        <p:txBody>
          <a:bodyPr>
            <a:normAutofit/>
          </a:bodyPr>
          <a:lstStyle/>
          <a:p>
            <a:pPr>
              <a:buFont typeface="Wingdings" panose="05000000000000000000" pitchFamily="2" charset="2"/>
              <a:buChar char="v"/>
            </a:pPr>
            <a:r>
              <a:rPr lang="vi-VN" sz="3400" b="1" dirty="0" smtClean="0">
                <a:latin typeface="Times New Roman" panose="02020603050405020304" pitchFamily="18" charset="0"/>
                <a:cs typeface="Times New Roman" panose="02020603050405020304" pitchFamily="18" charset="0"/>
              </a:rPr>
              <a:t>Mô </a:t>
            </a:r>
            <a:r>
              <a:rPr lang="vi-VN" sz="3400" b="1" dirty="0">
                <a:latin typeface="Times New Roman" panose="02020603050405020304" pitchFamily="18" charset="0"/>
                <a:cs typeface="Times New Roman" panose="02020603050405020304" pitchFamily="18" charset="0"/>
              </a:rPr>
              <a:t>hình tổng </a:t>
            </a:r>
            <a:r>
              <a:rPr lang="vi-VN" sz="3400" b="1" dirty="0" smtClean="0">
                <a:latin typeface="Times New Roman" panose="02020603050405020304" pitchFamily="18" charset="0"/>
                <a:cs typeface="Times New Roman" panose="02020603050405020304" pitchFamily="18" charset="0"/>
              </a:rPr>
              <a:t>quát</a:t>
            </a:r>
            <a:endParaRPr lang="en-US" sz="3400" b="1" dirty="0" smtClean="0">
              <a:latin typeface="Times New Roman" panose="02020603050405020304" pitchFamily="18" charset="0"/>
              <a:cs typeface="Times New Roman" panose="02020603050405020304" pitchFamily="18" charset="0"/>
            </a:endParaRPr>
          </a:p>
          <a:p>
            <a:pPr marL="0" indent="0">
              <a:buNone/>
            </a:pPr>
            <a:r>
              <a:rPr lang="pl-PL" sz="2600" dirty="0" smtClean="0">
                <a:latin typeface="Times New Roman" panose="02020603050405020304" pitchFamily="18" charset="0"/>
                <a:cs typeface="Times New Roman" panose="02020603050405020304" pitchFamily="18" charset="0"/>
              </a:rPr>
              <a:t>Tương </a:t>
            </a:r>
            <a:r>
              <a:rPr lang="pl-PL" sz="2600" dirty="0">
                <a:latin typeface="Times New Roman" panose="02020603050405020304" pitchFamily="18" charset="0"/>
                <a:cs typeface="Times New Roman" panose="02020603050405020304" pitchFamily="18" charset="0"/>
              </a:rPr>
              <a:t>tự ta có:</a:t>
            </a:r>
          </a:p>
          <a:p>
            <a:pPr marL="0" indent="0">
              <a:buNone/>
            </a:pPr>
            <a:r>
              <a:rPr lang="pl-PL" sz="2600" dirty="0">
                <a:latin typeface="Times New Roman" panose="02020603050405020304" pitchFamily="18" charset="0"/>
                <a:cs typeface="Times New Roman" panose="02020603050405020304" pitchFamily="18" charset="0"/>
              </a:rPr>
              <a:t>z(2)=(W(2))T∗a(1)+b(2)a(2)=σ(z(2))z(3)=(W(3))T∗a(2)+b(3)y^=a(3)=σ(z(3))</a:t>
            </a:r>
            <a:endParaRPr lang="vi-VN" sz="2600" dirty="0">
              <a:latin typeface="Times New Roman" panose="02020603050405020304" pitchFamily="18" charset="0"/>
              <a:cs typeface="Times New Roman" panose="02020603050405020304" pitchFamily="18" charset="0"/>
            </a:endParaRPr>
          </a:p>
        </p:txBody>
      </p:sp>
      <p:pic>
        <p:nvPicPr>
          <p:cNvPr id="5" name="Picture 4" descr="https://i1.wp.com/nttuan8.com/wp-content/uploads/2019/03/fw.png?fit=1024%2C98&amp;ssl=1"/>
          <p:cNvPicPr/>
          <p:nvPr/>
        </p:nvPicPr>
        <p:blipFill>
          <a:blip r:embed="rId2">
            <a:extLst>
              <a:ext uri="{28A0092B-C50C-407E-A947-70E740481C1C}">
                <a14:useLocalDpi xmlns:a14="http://schemas.microsoft.com/office/drawing/2010/main" val="0"/>
              </a:ext>
            </a:extLst>
          </a:blip>
          <a:srcRect/>
          <a:stretch>
            <a:fillRect/>
          </a:stretch>
        </p:blipFill>
        <p:spPr bwMode="auto">
          <a:xfrm>
            <a:off x="2113048" y="4135582"/>
            <a:ext cx="9095047" cy="1974273"/>
          </a:xfrm>
          <a:prstGeom prst="rect">
            <a:avLst/>
          </a:prstGeom>
          <a:noFill/>
          <a:ln>
            <a:noFill/>
          </a:ln>
        </p:spPr>
      </p:pic>
    </p:spTree>
    <p:extLst>
      <p:ext uri="{BB962C8B-B14F-4D97-AF65-F5344CB8AC3E}">
        <p14:creationId xmlns:p14="http://schemas.microsoft.com/office/powerpoint/2010/main" val="2745786553"/>
      </p:ext>
    </p:extLst>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3. </a:t>
            </a:r>
            <a:r>
              <a:rPr lang="en-US" sz="3200" b="1" dirty="0" smtClean="0">
                <a:solidFill>
                  <a:prstClr val="black"/>
                </a:solidFill>
                <a:latin typeface="Times New Roman" panose="02020603050405020304" pitchFamily="18" charset="0"/>
                <a:cs typeface="Times New Roman" panose="02020603050405020304" pitchFamily="18" charset="0"/>
              </a:rPr>
              <a:t>ÁP DỤNG VÀO BÀI TOÁN</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7840502" cy="5130319"/>
          </a:xfrm>
        </p:spPr>
        <p:txBody>
          <a:bodyPr>
            <a:normAutofit fontScale="92500" lnSpcReduction="10000"/>
          </a:bodyPr>
          <a:lstStyle/>
          <a:p>
            <a:pPr>
              <a:buFont typeface="Wingdings" panose="05000000000000000000" pitchFamily="2" charset="2"/>
              <a:buChar char="v"/>
            </a:pPr>
            <a:r>
              <a:rPr lang="vi-VN" sz="2600" b="1" dirty="0" smtClean="0">
                <a:latin typeface="Times New Roman" panose="02020603050405020304" pitchFamily="18" charset="0"/>
                <a:cs typeface="Times New Roman" panose="02020603050405020304" pitchFamily="18" charset="0"/>
              </a:rPr>
              <a:t>Mô </a:t>
            </a:r>
            <a:r>
              <a:rPr lang="vi-VN" sz="2600" b="1" dirty="0">
                <a:latin typeface="Times New Roman" panose="02020603050405020304" pitchFamily="18" charset="0"/>
                <a:cs typeface="Times New Roman" panose="02020603050405020304" pitchFamily="18" charset="0"/>
              </a:rPr>
              <a:t>hình tổng </a:t>
            </a:r>
            <a:r>
              <a:rPr lang="vi-VN" sz="2600" b="1" dirty="0" smtClean="0">
                <a:latin typeface="Times New Roman" panose="02020603050405020304" pitchFamily="18" charset="0"/>
                <a:cs typeface="Times New Roman" panose="02020603050405020304" pitchFamily="18" charset="0"/>
              </a:rPr>
              <a:t>quát</a:t>
            </a:r>
            <a:endParaRPr lang="en-US" sz="2600" b="1" dirty="0" smtClean="0">
              <a:latin typeface="Times New Roman" panose="02020603050405020304" pitchFamily="18" charset="0"/>
              <a:cs typeface="Times New Roman" panose="02020603050405020304" pitchFamily="18" charset="0"/>
            </a:endParaRPr>
          </a:p>
          <a:p>
            <a:pPr marL="0" indent="0">
              <a:buNone/>
            </a:pPr>
            <a:r>
              <a:rPr lang="vi-VN" sz="2600" b="1" dirty="0">
                <a:latin typeface="Times New Roman" panose="02020603050405020304" pitchFamily="18" charset="0"/>
                <a:cs typeface="Times New Roman" panose="02020603050405020304" pitchFamily="18" charset="0"/>
              </a:rPr>
              <a:t>Phân tích:</a:t>
            </a:r>
          </a:p>
          <a:p>
            <a:pPr marL="0" indent="0">
              <a:buNone/>
            </a:pPr>
            <a:r>
              <a:rPr lang="vi-VN" sz="2600" dirty="0" smtClean="0">
                <a:latin typeface="Times New Roman" panose="02020603050405020304" pitchFamily="18" charset="0"/>
                <a:cs typeface="Times New Roman" panose="02020603050405020304" pitchFamily="18" charset="0"/>
              </a:rPr>
              <a:t>•Convolutional </a:t>
            </a:r>
            <a:r>
              <a:rPr lang="vi-VN" sz="2600" dirty="0">
                <a:latin typeface="Times New Roman" panose="02020603050405020304" pitchFamily="18" charset="0"/>
                <a:cs typeface="Times New Roman" panose="02020603050405020304" pitchFamily="18" charset="0"/>
              </a:rPr>
              <a:t>layer: kích thước 3*3, padding=1, stride=1. Tại sao không ghi stride, padding mà vẫn biết? Vì mặc định sẽ là stride=1 và padding để cho output cùng width và height với input.</a:t>
            </a:r>
          </a:p>
          <a:p>
            <a:pPr marL="0" indent="0">
              <a:buNone/>
            </a:pPr>
            <a:r>
              <a:rPr lang="vi-VN" sz="2600" dirty="0" smtClean="0">
                <a:latin typeface="Times New Roman" panose="02020603050405020304" pitchFamily="18" charset="0"/>
                <a:cs typeface="Times New Roman" panose="02020603050405020304" pitchFamily="18" charset="0"/>
              </a:rPr>
              <a:t>•Pool/2 </a:t>
            </a:r>
            <a:r>
              <a:rPr lang="vi-VN" sz="2600" dirty="0">
                <a:latin typeface="Times New Roman" panose="02020603050405020304" pitchFamily="18" charset="0"/>
                <a:cs typeface="Times New Roman" panose="02020603050405020304" pitchFamily="18" charset="0"/>
              </a:rPr>
              <a:t>: max pooling layer với size 2*2</a:t>
            </a:r>
          </a:p>
          <a:p>
            <a:pPr marL="0" indent="0">
              <a:buNone/>
            </a:pPr>
            <a:r>
              <a:rPr lang="vi-VN" sz="2600" dirty="0" smtClean="0">
                <a:latin typeface="Times New Roman" panose="02020603050405020304" pitchFamily="18" charset="0"/>
                <a:cs typeface="Times New Roman" panose="02020603050405020304" pitchFamily="18" charset="0"/>
              </a:rPr>
              <a:t>•3*3 </a:t>
            </a:r>
            <a:r>
              <a:rPr lang="vi-VN" sz="2600" dirty="0">
                <a:latin typeface="Times New Roman" panose="02020603050405020304" pitchFamily="18" charset="0"/>
                <a:cs typeface="Times New Roman" panose="02020603050405020304" pitchFamily="18" charset="0"/>
              </a:rPr>
              <a:t>conv, 64: thì 64 là số kernel áp dụng trong layer đấy, hay depth của output của layer đấy.</a:t>
            </a:r>
          </a:p>
          <a:p>
            <a:pPr marL="0" indent="0">
              <a:buNone/>
            </a:pPr>
            <a:r>
              <a:rPr lang="vi-VN" sz="2600" dirty="0" smtClean="0">
                <a:latin typeface="Times New Roman" panose="02020603050405020304" pitchFamily="18" charset="0"/>
                <a:cs typeface="Times New Roman" panose="02020603050405020304" pitchFamily="18" charset="0"/>
              </a:rPr>
              <a:t>•Càng </a:t>
            </a:r>
            <a:r>
              <a:rPr lang="vi-VN" sz="2600" dirty="0">
                <a:latin typeface="Times New Roman" panose="02020603050405020304" pitchFamily="18" charset="0"/>
                <a:cs typeface="Times New Roman" panose="02020603050405020304" pitchFamily="18" charset="0"/>
              </a:rPr>
              <a:t>các convolutional layer sau thì kích thước width, height càng giảm nhưng depth càng tăng.</a:t>
            </a:r>
          </a:p>
          <a:p>
            <a:pPr marL="0" indent="0">
              <a:buNone/>
            </a:pPr>
            <a:r>
              <a:rPr lang="vi-VN" sz="2600" dirty="0" smtClean="0">
                <a:latin typeface="Times New Roman" panose="02020603050405020304" pitchFamily="18" charset="0"/>
                <a:cs typeface="Times New Roman" panose="02020603050405020304" pitchFamily="18" charset="0"/>
              </a:rPr>
              <a:t>•Sau </a:t>
            </a:r>
            <a:r>
              <a:rPr lang="vi-VN" sz="2600" dirty="0">
                <a:latin typeface="Times New Roman" panose="02020603050405020304" pitchFamily="18" charset="0"/>
                <a:cs typeface="Times New Roman" panose="02020603050405020304" pitchFamily="18" charset="0"/>
              </a:rPr>
              <a:t>khá nhiều convolutional layer và pooling layer thì dữ liệu được flatten và cho vào fully connected layer.</a:t>
            </a:r>
          </a:p>
          <a:p>
            <a:pPr marL="0" indent="0">
              <a:buNone/>
            </a:pPr>
            <a:endParaRPr lang="en-US" sz="2600" b="1" dirty="0" smtClean="0">
              <a:latin typeface="Times New Roman" panose="02020603050405020304" pitchFamily="18" charset="0"/>
              <a:cs typeface="Times New Roman" panose="02020603050405020304" pitchFamily="18" charset="0"/>
            </a:endParaRPr>
          </a:p>
        </p:txBody>
      </p:sp>
      <p:pic>
        <p:nvPicPr>
          <p:cNvPr id="5" name="Picture 4" descr="https://i2.wp.com/nttuan8.com/wp-content/uploads/2019/03/vgg.png?fit=1024%2C283&amp;ssl=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7273050" y="1939051"/>
            <a:ext cx="6858000" cy="2979899"/>
          </a:xfrm>
          <a:prstGeom prst="rect">
            <a:avLst/>
          </a:prstGeom>
          <a:noFill/>
          <a:ln>
            <a:noFill/>
          </a:ln>
        </p:spPr>
      </p:pic>
    </p:spTree>
    <p:extLst>
      <p:ext uri="{BB962C8B-B14F-4D97-AF65-F5344CB8AC3E}">
        <p14:creationId xmlns:p14="http://schemas.microsoft.com/office/powerpoint/2010/main" val="674317380"/>
      </p:ext>
    </p:extLst>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4. </a:t>
            </a:r>
            <a:r>
              <a:rPr lang="vi-VN" sz="3200" b="1" dirty="0">
                <a:solidFill>
                  <a:prstClr val="black"/>
                </a:solidFill>
                <a:latin typeface="Times New Roman" panose="02020603050405020304" pitchFamily="18" charset="0"/>
                <a:cs typeface="Times New Roman" panose="02020603050405020304" pitchFamily="18" charset="0"/>
              </a:rPr>
              <a:t>KẾT LUẬN VÀ CÔNG VIỆC TƯƠNG LAI</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7076210" cy="5130319"/>
          </a:xfrm>
        </p:spPr>
        <p:txBody>
          <a:bodyPr>
            <a:normAutofit/>
          </a:bodyPr>
          <a:lstStyle/>
          <a:p>
            <a:pPr>
              <a:buFont typeface="Wingdings" panose="05000000000000000000" pitchFamily="2" charset="2"/>
              <a:buChar char="v"/>
            </a:pPr>
            <a:r>
              <a:rPr lang="vi-VN" sz="2600" b="1" dirty="0">
                <a:latin typeface="Times New Roman" panose="02020603050405020304" pitchFamily="18" charset="0"/>
                <a:cs typeface="Times New Roman" panose="02020603050405020304" pitchFamily="18" charset="0"/>
              </a:rPr>
              <a:t>Hiểu: </a:t>
            </a:r>
          </a:p>
          <a:p>
            <a:pPr marL="0" indent="0">
              <a:buNone/>
            </a:pPr>
            <a:r>
              <a:rPr lang="vi-VN" sz="2600" b="1" dirty="0">
                <a:latin typeface="Times New Roman" panose="02020603050405020304" pitchFamily="18" charset="0"/>
                <a:cs typeface="Times New Roman" panose="02020603050405020304" pitchFamily="18" charset="0"/>
              </a:rPr>
              <a:t>Hiểu sâu hơn vể cơ bản lí thuyết của Deep learning và thuật toán convolutional-neural-network(CNN) và áp dụng trong việc xử lí các hình ảnh có màu cũng như cấu tạo của mô hình neural-network(NN</a:t>
            </a:r>
            <a:r>
              <a:rPr lang="vi-VN" sz="2600" b="1" dirty="0" smtClean="0">
                <a:latin typeface="Times New Roman" panose="02020603050405020304" pitchFamily="18" charset="0"/>
                <a:cs typeface="Times New Roman" panose="02020603050405020304" pitchFamily="18" charset="0"/>
              </a:rPr>
              <a:t>)</a:t>
            </a:r>
            <a:endParaRPr lang="vi-VN" sz="2600" b="1" dirty="0">
              <a:latin typeface="Times New Roman" panose="02020603050405020304" pitchFamily="18" charset="0"/>
              <a:cs typeface="Times New Roman" panose="02020603050405020304" pitchFamily="18" charset="0"/>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37307" y="1736675"/>
            <a:ext cx="3954693" cy="4177145"/>
          </a:xfrm>
          <a:prstGeom prst="rect">
            <a:avLst/>
          </a:prstGeom>
        </p:spPr>
      </p:pic>
    </p:spTree>
    <p:extLst>
      <p:ext uri="{BB962C8B-B14F-4D97-AF65-F5344CB8AC3E}">
        <p14:creationId xmlns:p14="http://schemas.microsoft.com/office/powerpoint/2010/main" val="427649746"/>
      </p:ext>
    </p:extLst>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580DD71-EA2A-2531-41B3-C7596797B035}"/>
              </a:ext>
            </a:extLst>
          </p:cNvPr>
          <p:cNvSpPr>
            <a:spLocks noGrp="1"/>
          </p:cNvSpPr>
          <p:nvPr>
            <p:ph type="title"/>
          </p:nvPr>
        </p:nvSpPr>
        <p:spPr>
          <a:xfrm>
            <a:off x="1371600" y="685801"/>
            <a:ext cx="9478537" cy="574288"/>
          </a:xfrm>
        </p:spPr>
        <p:txBody>
          <a:bodyPr>
            <a:normAutofit/>
          </a:bodyPr>
          <a:lstStyle/>
          <a:p>
            <a:r>
              <a:rPr lang="en-US" sz="3200" b="1" dirty="0" smtClean="0">
                <a:solidFill>
                  <a:prstClr val="black"/>
                </a:solidFill>
                <a:latin typeface="Times New Roman" panose="02020603050405020304" pitchFamily="18" charset="0"/>
                <a:cs typeface="Times New Roman" panose="02020603050405020304" pitchFamily="18" charset="0"/>
              </a:rPr>
              <a:t>4. </a:t>
            </a:r>
            <a:r>
              <a:rPr lang="vi-VN" sz="3200" b="1" dirty="0">
                <a:solidFill>
                  <a:prstClr val="black"/>
                </a:solidFill>
                <a:latin typeface="Times New Roman" panose="02020603050405020304" pitchFamily="18" charset="0"/>
                <a:cs typeface="Times New Roman" panose="02020603050405020304" pitchFamily="18" charset="0"/>
              </a:rPr>
              <a:t>KẾT LUẬN VÀ CÔNG VIỆC TƯƠNG LAI</a:t>
            </a:r>
            <a:endParaRPr lang="en-US" sz="3200"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 xmlns:a16="http://schemas.microsoft.com/office/drawing/2014/main" id="{61652BF1-7037-87DB-A497-81FA9A3F6621}"/>
              </a:ext>
            </a:extLst>
          </p:cNvPr>
          <p:cNvSpPr>
            <a:spLocks noGrp="1"/>
          </p:cNvSpPr>
          <p:nvPr>
            <p:ph idx="1"/>
          </p:nvPr>
        </p:nvSpPr>
        <p:spPr>
          <a:xfrm>
            <a:off x="1371599" y="1260089"/>
            <a:ext cx="7076210" cy="5130319"/>
          </a:xfrm>
        </p:spPr>
        <p:txBody>
          <a:bodyPr>
            <a:normAutofit fontScale="92500"/>
          </a:bodyPr>
          <a:lstStyle/>
          <a:p>
            <a:pPr>
              <a:buFont typeface="Wingdings" panose="05000000000000000000" pitchFamily="2" charset="2"/>
              <a:buChar char="v"/>
            </a:pPr>
            <a:r>
              <a:rPr lang="vi-VN" sz="2600" b="1" dirty="0">
                <a:latin typeface="Times New Roman" panose="02020603050405020304" pitchFamily="18" charset="0"/>
                <a:cs typeface="Times New Roman" panose="02020603050405020304" pitchFamily="18" charset="0"/>
              </a:rPr>
              <a:t>Hướng phát triển</a:t>
            </a:r>
          </a:p>
          <a:p>
            <a:pPr marL="0" indent="0">
              <a:buNone/>
            </a:pPr>
            <a:r>
              <a:rPr lang="vi-VN" sz="2600" b="1" dirty="0" smtClean="0">
                <a:latin typeface="Times New Roman" panose="02020603050405020304" pitchFamily="18" charset="0"/>
                <a:cs typeface="Times New Roman" panose="02020603050405020304" pitchFamily="18" charset="0"/>
              </a:rPr>
              <a:t>Trong </a:t>
            </a:r>
            <a:r>
              <a:rPr lang="vi-VN" sz="2600" b="1" dirty="0">
                <a:latin typeface="Times New Roman" panose="02020603050405020304" pitchFamily="18" charset="0"/>
                <a:cs typeface="Times New Roman" panose="02020603050405020304" pitchFamily="18" charset="0"/>
              </a:rPr>
              <a:t>tương lai, mô hình Convolutional Neural Networks (CNNs) và deep learning dự kiến sẽ tiếp tục đóng vai trò quan trọng và có những tiến bộ đáng kể trong nhiều lĩnh vực khác </a:t>
            </a:r>
            <a:r>
              <a:rPr lang="vi-VN" sz="2600" b="1" dirty="0" smtClean="0">
                <a:latin typeface="Times New Roman" panose="02020603050405020304" pitchFamily="18" charset="0"/>
                <a:cs typeface="Times New Roman" panose="02020603050405020304" pitchFamily="18" charset="0"/>
              </a:rPr>
              <a:t>nhau</a:t>
            </a:r>
            <a:endParaRPr lang="en-US" sz="2600" b="1" dirty="0" smtClean="0">
              <a:latin typeface="Times New Roman" panose="02020603050405020304" pitchFamily="18" charset="0"/>
              <a:cs typeface="Times New Roman" panose="02020603050405020304" pitchFamily="18" charset="0"/>
            </a:endParaRPr>
          </a:p>
          <a:p>
            <a:pPr marL="514350" indent="-514350">
              <a:buAutoNum type="arabicPeriod"/>
            </a:pPr>
            <a:r>
              <a:rPr lang="vi-VN" sz="2600" b="1" dirty="0" smtClean="0">
                <a:latin typeface="Times New Roman" panose="02020603050405020304" pitchFamily="18" charset="0"/>
                <a:cs typeface="Times New Roman" panose="02020603050405020304" pitchFamily="18" charset="0"/>
              </a:rPr>
              <a:t>Mở </a:t>
            </a:r>
            <a:r>
              <a:rPr lang="vi-VN" sz="2600" b="1" dirty="0">
                <a:latin typeface="Times New Roman" panose="02020603050405020304" pitchFamily="18" charset="0"/>
                <a:cs typeface="Times New Roman" panose="02020603050405020304" pitchFamily="18" charset="0"/>
              </a:rPr>
              <a:t>Rộng Ứng Dụng:CNNs và deep learning sẽ tiếp tục mở rộng và có ứng dụng rộng rãi trong các lĩnh vực như y học, ô tô tự hành, thị giác máy </a:t>
            </a:r>
            <a:r>
              <a:rPr lang="vi-VN" sz="2600" b="1" dirty="0" smtClean="0">
                <a:latin typeface="Times New Roman" panose="02020603050405020304" pitchFamily="18" charset="0"/>
                <a:cs typeface="Times New Roman" panose="02020603050405020304" pitchFamily="18" charset="0"/>
              </a:rPr>
              <a:t>tính</a:t>
            </a:r>
            <a:r>
              <a:rPr lang="en-US" sz="2600" b="1" dirty="0" smtClean="0">
                <a:latin typeface="Times New Roman" panose="02020603050405020304" pitchFamily="18" charset="0"/>
                <a:cs typeface="Times New Roman" panose="02020603050405020304" pitchFamily="18" charset="0"/>
              </a:rPr>
              <a:t>.</a:t>
            </a:r>
          </a:p>
          <a:p>
            <a:pPr marL="514350" indent="-514350">
              <a:buAutoNum type="arabicPeriod"/>
            </a:pPr>
            <a:r>
              <a:rPr lang="vi-VN" sz="2600" b="1" dirty="0" smtClean="0">
                <a:latin typeface="Times New Roman" panose="02020603050405020304" pitchFamily="18" charset="0"/>
                <a:cs typeface="Times New Roman" panose="02020603050405020304" pitchFamily="18" charset="0"/>
              </a:rPr>
              <a:t>Cải </a:t>
            </a:r>
            <a:r>
              <a:rPr lang="vi-VN" sz="2600" b="1" dirty="0">
                <a:latin typeface="Times New Roman" panose="02020603050405020304" pitchFamily="18" charset="0"/>
                <a:cs typeface="Times New Roman" panose="02020603050405020304" pitchFamily="18" charset="0"/>
              </a:rPr>
              <a:t>Tiến Mô Hình:Mô hình CNNs sẽ phát triển với các cải tiến mới như mô hình tự học, mạng nơ-ron chất lượng cao hơn, và khả năng học tập đa nhiệm giữa nhiều tác vụ.</a:t>
            </a:r>
          </a:p>
          <a:p>
            <a:pPr marL="0" indent="0">
              <a:buNone/>
            </a:pPr>
            <a:endParaRPr lang="vi-VN" sz="2600" b="1" dirty="0">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47809" y="1745672"/>
            <a:ext cx="3744191" cy="1540467"/>
          </a:xfrm>
          <a:prstGeom prst="rect">
            <a:avLst/>
          </a:prstGeom>
        </p:spPr>
      </p:pic>
    </p:spTree>
    <p:extLst>
      <p:ext uri="{BB962C8B-B14F-4D97-AF65-F5344CB8AC3E}">
        <p14:creationId xmlns:p14="http://schemas.microsoft.com/office/powerpoint/2010/main" val="3785307710"/>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D0D58A-182B-613C-FAB8-67ED27A6A0A8}"/>
              </a:ext>
            </a:extLst>
          </p:cNvPr>
          <p:cNvSpPr>
            <a:spLocks noGrp="1"/>
          </p:cNvSpPr>
          <p:nvPr>
            <p:ph type="ctrTitle"/>
          </p:nvPr>
        </p:nvSpPr>
        <p:spPr>
          <a:xfrm>
            <a:off x="1925776" y="2685057"/>
            <a:ext cx="8361229" cy="2098226"/>
          </a:xfrm>
        </p:spPr>
        <p:txBody>
          <a:bodyPr/>
          <a:lstStyle/>
          <a:p>
            <a:pPr marL="0" indent="0" algn="ctr">
              <a:buNone/>
            </a:pPr>
            <a:r>
              <a:rPr lang="en-US" sz="4000" b="1" dirty="0">
                <a:latin typeface="Times New Roman" panose="02020603050405020304" pitchFamily="18" charset="0"/>
                <a:cs typeface="Times New Roman" panose="02020603050405020304" pitchFamily="18" charset="0"/>
              </a:rPr>
              <a:t>XIN CHÂN THÀNH CẢM ƠN</a:t>
            </a:r>
            <a:br>
              <a:rPr lang="en-US" sz="4000" b="1" dirty="0">
                <a:latin typeface="Times New Roman" panose="02020603050405020304" pitchFamily="18" charset="0"/>
                <a:cs typeface="Times New Roman" panose="02020603050405020304" pitchFamily="18" charset="0"/>
              </a:rPr>
            </a:br>
            <a:r>
              <a:rPr lang="en-US" sz="4000" b="1" dirty="0" smtClean="0">
                <a:latin typeface="Times New Roman" panose="02020603050405020304" pitchFamily="18" charset="0"/>
                <a:cs typeface="Times New Roman" panose="02020603050405020304" pitchFamily="18" charset="0"/>
              </a:rPr>
              <a:t>THẦY VÀ CÁC BẠNĐÃ </a:t>
            </a:r>
            <a:r>
              <a:rPr lang="en-US" sz="4000" b="1" dirty="0">
                <a:latin typeface="Times New Roman" panose="02020603050405020304" pitchFamily="18" charset="0"/>
                <a:cs typeface="Times New Roman" panose="02020603050405020304" pitchFamily="18" charset="0"/>
              </a:rPr>
              <a:t>LẮNG NGHE</a:t>
            </a:r>
            <a:br>
              <a:rPr lang="en-US" sz="4000" b="1" dirty="0">
                <a:latin typeface="Times New Roman" panose="02020603050405020304" pitchFamily="18" charset="0"/>
                <a:cs typeface="Times New Roman" panose="02020603050405020304" pitchFamily="18" charset="0"/>
              </a:rPr>
            </a:br>
            <a:endParaRPr lang="en-US" sz="4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6367185"/>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0A8B82-A7B1-334B-E7D4-429E3FC2A7CB}"/>
              </a:ext>
            </a:extLst>
          </p:cNvPr>
          <p:cNvSpPr>
            <a:spLocks noGrp="1"/>
          </p:cNvSpPr>
          <p:nvPr>
            <p:ph type="title"/>
          </p:nvPr>
        </p:nvSpPr>
        <p:spPr>
          <a:xfrm>
            <a:off x="1371599" y="544287"/>
            <a:ext cx="9601200" cy="593138"/>
          </a:xfrm>
        </p:spPr>
        <p:txBody>
          <a:bodyPr>
            <a:normAutofit fontScale="90000"/>
          </a:bodyPr>
          <a:lstStyle/>
          <a:p>
            <a:r>
              <a:rPr lang="en-US" sz="3200" b="1" dirty="0">
                <a:solidFill>
                  <a:prstClr val="black"/>
                </a:solidFill>
                <a:latin typeface="Times New Roman" pitchFamily="18" charset="0"/>
                <a:cs typeface="Times New Roman" pitchFamily="18" charset="0"/>
              </a:rPr>
              <a:t>1. GIỚI THIỆU </a:t>
            </a:r>
            <a:r>
              <a:rPr lang="vi-VN" sz="4400" dirty="0">
                <a:solidFill>
                  <a:prstClr val="black"/>
                </a:solidFill>
                <a:latin typeface="Times New Roman" pitchFamily="18" charset="0"/>
                <a:cs typeface="Times New Roman" pitchFamily="18" charset="0"/>
              </a:rPr>
              <a:t/>
            </a:r>
            <a:br>
              <a:rPr lang="vi-VN" sz="4400" dirty="0">
                <a:solidFill>
                  <a:prstClr val="black"/>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 xmlns:a16="http://schemas.microsoft.com/office/drawing/2014/main" id="{1A75DC37-F32B-FB8F-E6B5-B8F52751A3D5}"/>
              </a:ext>
            </a:extLst>
          </p:cNvPr>
          <p:cNvSpPr>
            <a:spLocks noGrp="1"/>
          </p:cNvSpPr>
          <p:nvPr>
            <p:ph sz="half" idx="1"/>
          </p:nvPr>
        </p:nvSpPr>
        <p:spPr>
          <a:xfrm>
            <a:off x="1371599" y="1059366"/>
            <a:ext cx="10089573" cy="5519853"/>
          </a:xfrm>
        </p:spPr>
        <p:txBody>
          <a:bodyPr>
            <a:noAutofit/>
          </a:bodyPr>
          <a:lstStyle/>
          <a:p>
            <a:pPr marL="726948" indent="-342900" algn="just">
              <a:spcBef>
                <a:spcPts val="600"/>
              </a:spcBef>
              <a:spcAft>
                <a:spcPts val="600"/>
              </a:spcAft>
              <a:buFont typeface="Wingdings" panose="05000000000000000000" pitchFamily="2" charset="2"/>
              <a:buChar char="v"/>
            </a:pPr>
            <a:r>
              <a:rPr lang="vi-VN" sz="2800" dirty="0">
                <a:solidFill>
                  <a:schemeClr val="tx1"/>
                </a:solidFill>
                <a:latin typeface="Times New Roman" panose="02020603050405020304" pitchFamily="18" charset="0"/>
                <a:cs typeface="Times New Roman" panose="02020603050405020304" pitchFamily="18" charset="0"/>
              </a:rPr>
              <a:t>Các phương pháp deep learning trong xử lý hình ảnh nhiệt thường bao gồm:</a:t>
            </a:r>
          </a:p>
          <a:p>
            <a:pPr marL="726948" indent="-342900" algn="just">
              <a:spcBef>
                <a:spcPts val="600"/>
              </a:spcBef>
              <a:spcAft>
                <a:spcPts val="600"/>
              </a:spcAft>
              <a:buFont typeface="Arial" panose="020B0604020202020204" pitchFamily="34" charset="0"/>
              <a:buChar char="•"/>
            </a:pPr>
            <a:r>
              <a:rPr lang="vi-VN" sz="2800" dirty="0">
                <a:solidFill>
                  <a:schemeClr val="tx1"/>
                </a:solidFill>
                <a:latin typeface="Times New Roman" panose="02020603050405020304" pitchFamily="18" charset="0"/>
                <a:cs typeface="Times New Roman" panose="02020603050405020304" pitchFamily="18" charset="0"/>
              </a:rPr>
              <a:t>Tái cấu trúc hình ảnh: Sử dụng mạng neural để tái tạo hình ảnh nhiệt độ với độ phân giải cao hơn hoặc loại bỏ nhiễu, mờ.</a:t>
            </a:r>
          </a:p>
          <a:p>
            <a:pPr marL="726948" indent="-342900" algn="just">
              <a:spcBef>
                <a:spcPts val="600"/>
              </a:spcBef>
              <a:spcAft>
                <a:spcPts val="600"/>
              </a:spcAft>
              <a:buFont typeface="Arial" panose="020B0604020202020204" pitchFamily="34" charset="0"/>
              <a:buChar char="•"/>
            </a:pPr>
            <a:r>
              <a:rPr lang="vi-VN" sz="2800" dirty="0">
                <a:solidFill>
                  <a:schemeClr val="tx1"/>
                </a:solidFill>
                <a:latin typeface="Times New Roman" panose="02020603050405020304" pitchFamily="18" charset="0"/>
                <a:cs typeface="Times New Roman" panose="02020603050405020304" pitchFamily="18" charset="0"/>
              </a:rPr>
              <a:t>Phân loại và Nhận diện đối tượng: Sử dụng deep learning để phân loại và nhận diện đối tượng trong hình ảnh nhiệt độ.</a:t>
            </a:r>
          </a:p>
          <a:p>
            <a:pPr marL="726948" indent="-342900" algn="just">
              <a:spcBef>
                <a:spcPts val="600"/>
              </a:spcBef>
              <a:spcAft>
                <a:spcPts val="600"/>
              </a:spcAft>
              <a:buFont typeface="Arial" panose="020B0604020202020204" pitchFamily="34" charset="0"/>
              <a:buChar char="•"/>
            </a:pPr>
            <a:r>
              <a:rPr lang="vi-VN" sz="2800" dirty="0">
                <a:solidFill>
                  <a:schemeClr val="tx1"/>
                </a:solidFill>
                <a:latin typeface="Times New Roman" panose="02020603050405020304" pitchFamily="18" charset="0"/>
                <a:cs typeface="Times New Roman" panose="02020603050405020304" pitchFamily="18" charset="0"/>
              </a:rPr>
              <a:t>Phân tích chuỗi dữ liệu: Trong trường hợp video nhiệt, sử dụng mạng nơ-ron như Recurrent Neural Networks (RNNs) hoặc Long Short-Term Memory (LSTM) để phân tích thông tin từ các khung hình liên tiếp.</a:t>
            </a:r>
          </a:p>
        </p:txBody>
      </p:sp>
    </p:spTree>
    <p:extLst>
      <p:ext uri="{BB962C8B-B14F-4D97-AF65-F5344CB8AC3E}">
        <p14:creationId xmlns:p14="http://schemas.microsoft.com/office/powerpoint/2010/main" val="1686635416"/>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02B2371-0B58-49D4-7C79-41F05B0351F5}"/>
              </a:ext>
            </a:extLst>
          </p:cNvPr>
          <p:cNvSpPr>
            <a:spLocks noGrp="1"/>
          </p:cNvSpPr>
          <p:nvPr>
            <p:ph type="title"/>
          </p:nvPr>
        </p:nvSpPr>
        <p:spPr/>
        <p:txBody>
          <a:bodyPr/>
          <a:lstStyle/>
          <a:p>
            <a:r>
              <a:rPr lang="en-US" sz="1800">
                <a:solidFill>
                  <a:srgbClr val="000000"/>
                </a:solidFill>
                <a:effectLst/>
                <a:latin typeface="Calibri" panose="020F0502020204030204" pitchFamily="34" charset="0"/>
                <a:ea typeface="Calibri" panose="020F0502020204030204" pitchFamily="34" charset="0"/>
              </a:rPr>
              <a:t/>
            </a:r>
            <a:br>
              <a:rPr lang="en-US" sz="1800">
                <a:solidFill>
                  <a:srgbClr val="000000"/>
                </a:solidFill>
                <a:effectLst/>
                <a:latin typeface="Calibri" panose="020F0502020204030204" pitchFamily="34" charset="0"/>
                <a:ea typeface="Calibri" panose="020F0502020204030204" pitchFamily="34" charset="0"/>
              </a:rPr>
            </a:br>
            <a:endParaRPr lang="en-US"/>
          </a:p>
        </p:txBody>
      </p:sp>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6256017" y="156117"/>
            <a:ext cx="5620030" cy="6094140"/>
          </a:xfrm>
        </p:spPr>
        <p:txBody>
          <a:bodyPr/>
          <a:lstStyle/>
          <a:p>
            <a:endParaRPr lang="en-US" dirty="0"/>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315951" y="156117"/>
            <a:ext cx="4847063" cy="6456556"/>
          </a:xfrm>
        </p:spPr>
        <p:txBody>
          <a:bodyPr>
            <a:normAutofit fontScale="92500"/>
          </a:bodyPr>
          <a:lstStyle/>
          <a:p>
            <a:pPr marL="514350" indent="-514350">
              <a:buAutoNum type="arabicPeriod"/>
            </a:pPr>
            <a:r>
              <a:rPr lang="en-US" sz="2800" b="1" dirty="0">
                <a:solidFill>
                  <a:prstClr val="black"/>
                </a:solidFill>
                <a:latin typeface="Times New Roman" pitchFamily="18" charset="0"/>
                <a:cs typeface="Times New Roman" pitchFamily="18" charset="0"/>
              </a:rPr>
              <a:t>GIỚI </a:t>
            </a:r>
            <a:r>
              <a:rPr lang="en-US" sz="2800" b="1" dirty="0" smtClean="0">
                <a:solidFill>
                  <a:prstClr val="black"/>
                </a:solidFill>
                <a:latin typeface="Times New Roman" pitchFamily="18" charset="0"/>
                <a:cs typeface="Times New Roman" pitchFamily="18" charset="0"/>
              </a:rPr>
              <a:t>THIỆU </a:t>
            </a:r>
          </a:p>
          <a:p>
            <a:r>
              <a:rPr lang="vi-VN" sz="2400" dirty="0" smtClean="0">
                <a:solidFill>
                  <a:prstClr val="black"/>
                </a:solidFill>
                <a:latin typeface="Times New Roman" pitchFamily="18" charset="0"/>
                <a:cs typeface="Times New Roman" pitchFamily="18" charset="0"/>
              </a:rPr>
              <a:t>Mạng </a:t>
            </a:r>
            <a:r>
              <a:rPr lang="vi-VN" sz="2400" dirty="0">
                <a:solidFill>
                  <a:prstClr val="black"/>
                </a:solidFill>
                <a:latin typeface="Times New Roman" pitchFamily="18" charset="0"/>
                <a:cs typeface="Times New Roman" pitchFamily="18" charset="0"/>
              </a:rPr>
              <a:t>thần </a:t>
            </a:r>
            <a:r>
              <a:rPr lang="vi-VN" sz="2400" dirty="0" smtClean="0">
                <a:solidFill>
                  <a:prstClr val="black"/>
                </a:solidFill>
                <a:latin typeface="Times New Roman" pitchFamily="18" charset="0"/>
                <a:cs typeface="Times New Roman" pitchFamily="18" charset="0"/>
              </a:rPr>
              <a:t>kinh</a:t>
            </a:r>
            <a:r>
              <a:rPr lang="en-US" sz="2400" dirty="0">
                <a:solidFill>
                  <a:prstClr val="black"/>
                </a:solidFill>
                <a:latin typeface="Times New Roman" pitchFamily="18" charset="0"/>
                <a:cs typeface="Times New Roman" pitchFamily="18" charset="0"/>
              </a:rPr>
              <a:t> (Neural Network)</a:t>
            </a:r>
            <a:r>
              <a:rPr lang="vi-VN" sz="2400" dirty="0" smtClean="0">
                <a:solidFill>
                  <a:prstClr val="black"/>
                </a:solidFill>
                <a:latin typeface="Times New Roman" pitchFamily="18" charset="0"/>
                <a:cs typeface="Times New Roman" pitchFamily="18" charset="0"/>
              </a:rPr>
              <a:t> </a:t>
            </a:r>
            <a:r>
              <a:rPr lang="vi-VN" sz="2400" dirty="0">
                <a:solidFill>
                  <a:prstClr val="black"/>
                </a:solidFill>
                <a:latin typeface="Times New Roman" pitchFamily="18" charset="0"/>
                <a:cs typeface="Times New Roman" pitchFamily="18" charset="0"/>
              </a:rPr>
              <a:t>là mạng nhiều lớp bao gồm các nơ-ron hoặc các nút. Các nơ-ron này là đơn vị xử lý cốt lõi của mạng nơ-ron. Chúng được thiết kế để hoạt động giống như bộ não của con người. Chúng tiếp nhận dữ liệu, tự đào tạo để nhận ra các mẫu trong dữ liệu và sau đó dự đoán kết quả đầu ra.</a:t>
            </a:r>
          </a:p>
          <a:p>
            <a:r>
              <a:rPr lang="vi-VN" sz="2400" dirty="0">
                <a:latin typeface="Times New Roman" panose="02020603050405020304" pitchFamily="18" charset="0"/>
                <a:cs typeface="Times New Roman" panose="02020603050405020304" pitchFamily="18" charset="0"/>
              </a:rPr>
              <a:t>Một mạng nơ-ron cơ bản có ba lớp:</a:t>
            </a:r>
          </a:p>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Lớp đầu vào</a:t>
            </a:r>
          </a:p>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Lớp ẩn</a:t>
            </a:r>
          </a:p>
          <a:p>
            <a:pPr marL="342900" indent="-342900">
              <a:buFont typeface="Arial" panose="020B0604020202020204" pitchFamily="34" charset="0"/>
              <a:buChar char="•"/>
            </a:pPr>
            <a:r>
              <a:rPr lang="vi-VN" sz="2400" dirty="0">
                <a:latin typeface="Times New Roman" panose="02020603050405020304" pitchFamily="18" charset="0"/>
                <a:cs typeface="Times New Roman" panose="02020603050405020304" pitchFamily="18" charset="0"/>
              </a:rPr>
              <a:t>Lớp đầu ra</a:t>
            </a:r>
          </a:p>
          <a:p>
            <a:endParaRPr lang="en-US" dirty="0">
              <a:latin typeface="Times New Roman" panose="02020603050405020304" pitchFamily="18" charset="0"/>
              <a:cs typeface="Times New Roman" panose="02020603050405020304" pitchFamily="18" charset="0"/>
            </a:endParaRPr>
          </a:p>
        </p:txBody>
      </p:sp>
      <p:pic>
        <p:nvPicPr>
          <p:cNvPr id="9" name="Picture 8"/>
          <p:cNvPicPr/>
          <p:nvPr/>
        </p:nvPicPr>
        <p:blipFill>
          <a:blip r:embed="rId2"/>
          <a:stretch>
            <a:fillRect/>
          </a:stretch>
        </p:blipFill>
        <p:spPr>
          <a:xfrm>
            <a:off x="6189164" y="1731807"/>
            <a:ext cx="5753735" cy="3305175"/>
          </a:xfrm>
          <a:prstGeom prst="rect">
            <a:avLst/>
          </a:prstGeom>
        </p:spPr>
      </p:pic>
    </p:spTree>
    <p:extLst>
      <p:ext uri="{BB962C8B-B14F-4D97-AF65-F5344CB8AC3E}">
        <p14:creationId xmlns:p14="http://schemas.microsoft.com/office/powerpoint/2010/main" val="3276745686"/>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10A8B82-A7B1-334B-E7D4-429E3FC2A7CB}"/>
              </a:ext>
            </a:extLst>
          </p:cNvPr>
          <p:cNvSpPr>
            <a:spLocks noGrp="1"/>
          </p:cNvSpPr>
          <p:nvPr>
            <p:ph type="title"/>
          </p:nvPr>
        </p:nvSpPr>
        <p:spPr>
          <a:xfrm>
            <a:off x="1371599" y="544287"/>
            <a:ext cx="9601200" cy="593138"/>
          </a:xfrm>
        </p:spPr>
        <p:txBody>
          <a:bodyPr>
            <a:normAutofit fontScale="90000"/>
          </a:bodyPr>
          <a:lstStyle/>
          <a:p>
            <a:r>
              <a:rPr lang="en-US" sz="3200" b="1" dirty="0">
                <a:solidFill>
                  <a:prstClr val="black"/>
                </a:solidFill>
                <a:latin typeface="Times New Roman" pitchFamily="18" charset="0"/>
                <a:cs typeface="Times New Roman" pitchFamily="18" charset="0"/>
              </a:rPr>
              <a:t>1. GIỚI THIỆU </a:t>
            </a:r>
            <a:r>
              <a:rPr lang="vi-VN" sz="4400" dirty="0">
                <a:solidFill>
                  <a:prstClr val="black"/>
                </a:solidFill>
                <a:latin typeface="Times New Roman" pitchFamily="18" charset="0"/>
                <a:cs typeface="Times New Roman" pitchFamily="18" charset="0"/>
              </a:rPr>
              <a:t/>
            </a:r>
            <a:br>
              <a:rPr lang="vi-VN" sz="4400" dirty="0">
                <a:solidFill>
                  <a:prstClr val="black"/>
                </a:solidFill>
                <a:latin typeface="Times New Roman" pitchFamily="18" charset="0"/>
                <a:cs typeface="Times New Roman" pitchFamily="18" charset="0"/>
              </a:rPr>
            </a:br>
            <a:endParaRPr lang="en-US" dirty="0"/>
          </a:p>
        </p:txBody>
      </p:sp>
      <p:sp>
        <p:nvSpPr>
          <p:cNvPr id="3" name="Content Placeholder 2">
            <a:extLst>
              <a:ext uri="{FF2B5EF4-FFF2-40B4-BE49-F238E27FC236}">
                <a16:creationId xmlns="" xmlns:a16="http://schemas.microsoft.com/office/drawing/2014/main" id="{1A75DC37-F32B-FB8F-E6B5-B8F52751A3D5}"/>
              </a:ext>
            </a:extLst>
          </p:cNvPr>
          <p:cNvSpPr>
            <a:spLocks noGrp="1"/>
          </p:cNvSpPr>
          <p:nvPr>
            <p:ph sz="half" idx="1"/>
          </p:nvPr>
        </p:nvSpPr>
        <p:spPr>
          <a:xfrm>
            <a:off x="1371599" y="1059366"/>
            <a:ext cx="10089573" cy="2653219"/>
          </a:xfrm>
        </p:spPr>
        <p:txBody>
          <a:bodyPr>
            <a:noAutofit/>
          </a:bodyPr>
          <a:lstStyle/>
          <a:p>
            <a:pPr marL="841248" indent="-457200" algn="just">
              <a:spcBef>
                <a:spcPts val="600"/>
              </a:spcBef>
              <a:spcAft>
                <a:spcPts val="600"/>
              </a:spcAft>
              <a:buFont typeface="Wingdings" panose="05000000000000000000" pitchFamily="2" charset="2"/>
              <a:buChar char="v"/>
            </a:pPr>
            <a:r>
              <a:rPr lang="en-US" sz="2600" dirty="0" err="1" smtClean="0">
                <a:solidFill>
                  <a:schemeClr val="tx1"/>
                </a:solidFill>
                <a:latin typeface="Times New Roman" panose="02020603050405020304" pitchFamily="18" charset="0"/>
                <a:cs typeface="Times New Roman" panose="02020603050405020304" pitchFamily="18" charset="0"/>
              </a:rPr>
              <a:t>Giới</a:t>
            </a:r>
            <a:r>
              <a:rPr lang="en-US" sz="2600" dirty="0" smtClean="0">
                <a:solidFill>
                  <a:schemeClr val="tx1"/>
                </a:solidFill>
                <a:latin typeface="Times New Roman" panose="02020603050405020304" pitchFamily="18" charset="0"/>
                <a:cs typeface="Times New Roman" panose="02020603050405020304" pitchFamily="18" charset="0"/>
              </a:rPr>
              <a:t> </a:t>
            </a:r>
            <a:r>
              <a:rPr lang="en-US" sz="2600" dirty="0" err="1">
                <a:solidFill>
                  <a:schemeClr val="tx1"/>
                </a:solidFill>
                <a:latin typeface="Times New Roman" panose="02020603050405020304" pitchFamily="18" charset="0"/>
                <a:cs typeface="Times New Roman" panose="02020603050405020304" pitchFamily="18" charset="0"/>
              </a:rPr>
              <a:t>thiệu</a:t>
            </a:r>
            <a:r>
              <a:rPr lang="en-US" sz="2600" dirty="0">
                <a:solidFill>
                  <a:schemeClr val="tx1"/>
                </a:solidFill>
                <a:latin typeface="Times New Roman" panose="02020603050405020304" pitchFamily="18" charset="0"/>
                <a:cs typeface="Times New Roman" panose="02020603050405020304" pitchFamily="18" charset="0"/>
              </a:rPr>
              <a:t> </a:t>
            </a:r>
            <a:r>
              <a:rPr lang="en-US" sz="2600" dirty="0" err="1" smtClean="0">
                <a:solidFill>
                  <a:schemeClr val="tx1"/>
                </a:solidFill>
                <a:latin typeface="Times New Roman" panose="02020603050405020304" pitchFamily="18" charset="0"/>
                <a:cs typeface="Times New Roman" panose="02020603050405020304" pitchFamily="18" charset="0"/>
              </a:rPr>
              <a:t>về</a:t>
            </a:r>
            <a:r>
              <a:rPr lang="en-US" sz="2600" dirty="0">
                <a:solidFill>
                  <a:schemeClr val="tx1"/>
                </a:solidFill>
                <a:latin typeface="Times New Roman" panose="02020603050405020304" pitchFamily="18" charset="0"/>
                <a:cs typeface="Times New Roman" panose="02020603050405020304" pitchFamily="18" charset="0"/>
              </a:rPr>
              <a:t> GAN (Generative Adversarial </a:t>
            </a:r>
            <a:r>
              <a:rPr lang="en-US" sz="2600" dirty="0" smtClean="0">
                <a:solidFill>
                  <a:schemeClr val="tx1"/>
                </a:solidFill>
                <a:latin typeface="Times New Roman" panose="02020603050405020304" pitchFamily="18" charset="0"/>
                <a:cs typeface="Times New Roman" panose="02020603050405020304" pitchFamily="18" charset="0"/>
              </a:rPr>
              <a:t>Networks)</a:t>
            </a:r>
            <a:endParaRPr lang="vi-VN" sz="1900" dirty="0">
              <a:solidFill>
                <a:schemeClr val="tx1"/>
              </a:solidFill>
              <a:latin typeface="Times New Roman" panose="02020603050405020304" pitchFamily="18" charset="0"/>
              <a:cs typeface="Times New Roman" panose="02020603050405020304" pitchFamily="18" charset="0"/>
            </a:endParaRPr>
          </a:p>
          <a:p>
            <a:pPr indent="0" algn="just">
              <a:spcBef>
                <a:spcPts val="600"/>
              </a:spcBef>
              <a:spcAft>
                <a:spcPts val="600"/>
              </a:spcAft>
              <a:buNone/>
            </a:pPr>
            <a:r>
              <a:rPr lang="vi-VN" sz="2400" dirty="0">
                <a:solidFill>
                  <a:schemeClr val="tx1"/>
                </a:solidFill>
                <a:latin typeface="Times New Roman" panose="02020603050405020304" pitchFamily="18" charset="0"/>
                <a:cs typeface="Times New Roman" panose="02020603050405020304" pitchFamily="18" charset="0"/>
              </a:rPr>
              <a:t>GAN là mô hình generative sử dụng hai mạng: Generator và Discriminator. Generator tạo dữ liệu giống dataset, trong khi Discriminator phân biệt dữ liệu giả tạo và thực tế. Hai mạng cạnh tranh lẫn nhau để Generator tạo dữ liệu "ảo" ngày càng giống với dữ liệu thực. Kết quả là GAN tạo ra dữ liệu mới, nhưng không phải từ thực tế, ví dụ như ảnh mặt người có thể được tạo ra mà không dựa trên nguồn dữ liệu có </a:t>
            </a:r>
            <a:r>
              <a:rPr lang="vi-VN" sz="2400" dirty="0" smtClean="0">
                <a:solidFill>
                  <a:schemeClr val="tx1"/>
                </a:solidFill>
                <a:latin typeface="Times New Roman" panose="02020603050405020304" pitchFamily="18" charset="0"/>
                <a:cs typeface="Times New Roman" panose="02020603050405020304" pitchFamily="18" charset="0"/>
              </a:rPr>
              <a:t>sẵn</a:t>
            </a:r>
            <a:r>
              <a:rPr lang="en-US" sz="2400" dirty="0" smtClean="0">
                <a:solidFill>
                  <a:schemeClr val="tx1"/>
                </a:solidFill>
                <a:latin typeface="Times New Roman" panose="02020603050405020304" pitchFamily="18" charset="0"/>
                <a:cs typeface="Times New Roman" panose="02020603050405020304" pitchFamily="18" charset="0"/>
              </a:rPr>
              <a:t>.</a:t>
            </a:r>
            <a:endParaRPr lang="en-US" sz="2400" dirty="0">
              <a:solidFill>
                <a:schemeClr val="tx1"/>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30775" y="3712585"/>
            <a:ext cx="6482847" cy="2866634"/>
          </a:xfrm>
          <a:prstGeom prst="rect">
            <a:avLst/>
          </a:prstGeom>
        </p:spPr>
      </p:pic>
    </p:spTree>
    <p:extLst>
      <p:ext uri="{BB962C8B-B14F-4D97-AF65-F5344CB8AC3E}">
        <p14:creationId xmlns:p14="http://schemas.microsoft.com/office/powerpoint/2010/main" val="372178449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0" y="841664"/>
            <a:ext cx="5288973" cy="6016336"/>
          </a:xfrm>
        </p:spPr>
        <p:txBody>
          <a:bodyPr>
            <a:normAutofit/>
          </a:bodyPr>
          <a:lstStyle/>
          <a:p>
            <a:pPr>
              <a:buFont typeface="Wingdings" panose="05000000000000000000" pitchFamily="2" charset="2"/>
              <a:buChar char="v"/>
            </a:pPr>
            <a:r>
              <a:rPr lang="vi-VN" sz="2400" dirty="0">
                <a:latin typeface="Times New Roman" panose="02020603050405020304" pitchFamily="18" charset="0"/>
                <a:cs typeface="Times New Roman" panose="02020603050405020304" pitchFamily="18" charset="0"/>
              </a:rPr>
              <a:t>Giới thiệu về thuật toán liên quan đến Deep Learning là CNN (Convolutional Neural Network)</a:t>
            </a:r>
          </a:p>
          <a:p>
            <a:pPr marL="0" indent="0">
              <a:buNone/>
            </a:pPr>
            <a:r>
              <a:rPr lang="vi-VN" sz="2400" dirty="0">
                <a:latin typeface="Times New Roman" panose="02020603050405020304" pitchFamily="18" charset="0"/>
                <a:cs typeface="Times New Roman" panose="02020603050405020304" pitchFamily="18" charset="0"/>
              </a:rPr>
              <a:t>Mạng nơ-ron tích chập (Convolutional Neural Network) là một dạng tiến bộ của mạng nơ-ron nhân tạo, được thiết kế đặc biệt để xử lý và phân tích dữ liệu hình ảnh và video.</a:t>
            </a:r>
          </a:p>
          <a:p>
            <a:pPr marL="0" indent="0">
              <a:buNone/>
            </a:pPr>
            <a:r>
              <a:rPr lang="vi-VN" sz="2400" dirty="0">
                <a:latin typeface="Times New Roman" panose="02020603050405020304" pitchFamily="18" charset="0"/>
                <a:cs typeface="Times New Roman" panose="02020603050405020304" pitchFamily="18" charset="0"/>
              </a:rPr>
              <a:t>CNN đã trở thành công cụ quan trọng trong lĩnh vực thị giác máy tính và xử lý hình ảnh, nơi nó có thể tự động học và trích xuất các đặc trưng từ dữ liệu hình ảnh, giúp giải quyết nhiều vấn đề, từ nhận diện vật thể đến phân loại hình ảnh</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marL="0" indent="0">
              <a:buNone/>
            </a:pPr>
            <a:endParaRPr lang="vi-V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0" y="156117"/>
            <a:ext cx="5288973" cy="685547"/>
          </a:xfrm>
        </p:spPr>
        <p:txBody>
          <a:bodyPr>
            <a:normAutofit fontScale="62500" lnSpcReduction="20000"/>
          </a:bodyPr>
          <a:lstStyle/>
          <a:p>
            <a:r>
              <a:rPr lang="en-US" sz="4500" b="1" dirty="0" smtClean="0">
                <a:solidFill>
                  <a:prstClr val="black"/>
                </a:solidFill>
                <a:latin typeface="Times New Roman" pitchFamily="18" charset="0"/>
                <a:cs typeface="Times New Roman" pitchFamily="18" charset="0"/>
              </a:rPr>
              <a:t>1.GIỚI THIỆU </a:t>
            </a:r>
          </a:p>
          <a:p>
            <a:endParaRPr lang="en-US" dirty="0">
              <a:latin typeface="Times New Roman" panose="02020603050405020304" pitchFamily="18" charset="0"/>
              <a:cs typeface="Times New Roman" panose="02020603050405020304" pitchFamily="18" charset="0"/>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9703" y="841664"/>
            <a:ext cx="5957888" cy="5746722"/>
          </a:xfrm>
          <a:prstGeom prst="rect">
            <a:avLst/>
          </a:prstGeom>
        </p:spPr>
      </p:pic>
    </p:spTree>
    <p:extLst>
      <p:ext uri="{BB962C8B-B14F-4D97-AF65-F5344CB8AC3E}">
        <p14:creationId xmlns:p14="http://schemas.microsoft.com/office/powerpoint/2010/main" val="1308791781"/>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0" y="841664"/>
            <a:ext cx="5288973" cy="6016336"/>
          </a:xfrm>
        </p:spPr>
        <p:txBody>
          <a:bodyPr>
            <a:normAutofit/>
          </a:bodyPr>
          <a:lstStyle/>
          <a:p>
            <a:pPr marL="0" indent="0">
              <a:buNone/>
            </a:pPr>
            <a:r>
              <a:rPr lang="vi-VN" sz="2400" dirty="0" smtClean="0">
                <a:latin typeface="Times New Roman" panose="02020603050405020304" pitchFamily="18" charset="0"/>
                <a:cs typeface="Times New Roman" panose="02020603050405020304" pitchFamily="18" charset="0"/>
              </a:rPr>
              <a:t>Cấu </a:t>
            </a:r>
            <a:r>
              <a:rPr lang="vi-VN" sz="2400" dirty="0">
                <a:latin typeface="Times New Roman" panose="02020603050405020304" pitchFamily="18" charset="0"/>
                <a:cs typeface="Times New Roman" panose="02020603050405020304" pitchFamily="18" charset="0"/>
              </a:rPr>
              <a:t>trúc chính của CNN bao gồm các thành phần sau:</a:t>
            </a: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Lớp </a:t>
            </a:r>
            <a:r>
              <a:rPr lang="vi-VN" sz="2400" dirty="0">
                <a:latin typeface="Times New Roman" panose="02020603050405020304" pitchFamily="18" charset="0"/>
                <a:cs typeface="Times New Roman" panose="02020603050405020304" pitchFamily="18" charset="0"/>
              </a:rPr>
              <a:t>Convolutional (Convolutional Layer):</a:t>
            </a:r>
          </a:p>
          <a:p>
            <a:pPr marL="0" indent="0">
              <a:buNone/>
            </a:pPr>
            <a:r>
              <a:rPr lang="vi-VN" sz="2400" dirty="0">
                <a:latin typeface="Times New Roman" panose="02020603050405020304" pitchFamily="18" charset="0"/>
                <a:cs typeface="Times New Roman" panose="02020603050405020304" pitchFamily="18" charset="0"/>
              </a:rPr>
              <a:t>CNN sử dụng lớp tích chập để áp dụng các bộ lọc hoặc kernel lên hình ảnh đầu vào để nhận diện các đặc trưng như cạnh, góc, màu sắc và các đặc điểm cục bộ </a:t>
            </a:r>
            <a:r>
              <a:rPr lang="vi-VN" sz="2400" dirty="0" smtClean="0">
                <a:latin typeface="Times New Roman" panose="02020603050405020304" pitchFamily="18" charset="0"/>
                <a:cs typeface="Times New Roman" panose="02020603050405020304" pitchFamily="18" charset="0"/>
              </a:rPr>
              <a:t>khác</a:t>
            </a:r>
            <a:r>
              <a:rPr lang="en-US" sz="2400" dirty="0" smtClean="0">
                <a:latin typeface="Times New Roman" panose="02020603050405020304" pitchFamily="18" charset="0"/>
                <a:cs typeface="Times New Roman" panose="02020603050405020304" pitchFamily="18" charset="0"/>
              </a:rPr>
              <a:t>.</a:t>
            </a: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Lớp </a:t>
            </a:r>
            <a:r>
              <a:rPr lang="vi-VN" sz="2400" dirty="0">
                <a:latin typeface="Times New Roman" panose="02020603050405020304" pitchFamily="18" charset="0"/>
                <a:cs typeface="Times New Roman" panose="02020603050405020304" pitchFamily="18" charset="0"/>
              </a:rPr>
              <a:t>Activation (Activation Layer):</a:t>
            </a:r>
          </a:p>
          <a:p>
            <a:pPr marL="0" indent="0">
              <a:buNone/>
            </a:pPr>
            <a:r>
              <a:rPr lang="vi-VN" sz="2400" dirty="0">
                <a:latin typeface="Times New Roman" panose="02020603050405020304" pitchFamily="18" charset="0"/>
                <a:cs typeface="Times New Roman" panose="02020603050405020304" pitchFamily="18" charset="0"/>
              </a:rPr>
              <a:t>Sau mỗi lớp tích chập, một hàm kích hoạt như ReLU (Rectified Linear Activation) thường được áp dụng để tăng tính phi tuyến tính và kích hoạt các đặc trưng</a:t>
            </a:r>
            <a:r>
              <a:rPr lang="vi-VN" sz="2400" dirty="0" smtClean="0">
                <a:latin typeface="Times New Roman" panose="02020603050405020304" pitchFamily="18" charset="0"/>
                <a:cs typeface="Times New Roman" panose="02020603050405020304" pitchFamily="18" charset="0"/>
              </a:rPr>
              <a:t>.</a:t>
            </a:r>
            <a:endParaRPr lang="vi-V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0" y="156117"/>
            <a:ext cx="5288973" cy="685547"/>
          </a:xfrm>
        </p:spPr>
        <p:txBody>
          <a:bodyPr>
            <a:normAutofit fontScale="62500" lnSpcReduction="20000"/>
          </a:bodyPr>
          <a:lstStyle/>
          <a:p>
            <a:r>
              <a:rPr lang="en-US" sz="4500" b="1" dirty="0" smtClean="0">
                <a:solidFill>
                  <a:prstClr val="black"/>
                </a:solidFill>
                <a:latin typeface="Times New Roman" pitchFamily="18" charset="0"/>
                <a:cs typeface="Times New Roman" pitchFamily="18" charset="0"/>
              </a:rPr>
              <a:t>1.GIỚI THIỆU </a:t>
            </a:r>
          </a:p>
          <a:p>
            <a:endParaRPr lang="en-US" dirty="0">
              <a:latin typeface="Times New Roman" panose="02020603050405020304" pitchFamily="18" charset="0"/>
              <a:cs typeface="Times New Roman" panose="02020603050405020304" pitchFamily="18" charset="0"/>
            </a:endParaRPr>
          </a:p>
        </p:txBody>
      </p:sp>
      <p:pic>
        <p:nvPicPr>
          <p:cNvPr id="6" name="Picture 5"/>
          <p:cNvPicPr/>
          <p:nvPr/>
        </p:nvPicPr>
        <p:blipFill>
          <a:blip r:embed="rId2"/>
          <a:stretch>
            <a:fillRect/>
          </a:stretch>
        </p:blipFill>
        <p:spPr>
          <a:xfrm>
            <a:off x="6127569" y="301337"/>
            <a:ext cx="5676504" cy="5985163"/>
          </a:xfrm>
          <a:prstGeom prst="rect">
            <a:avLst/>
          </a:prstGeom>
        </p:spPr>
      </p:pic>
    </p:spTree>
    <p:extLst>
      <p:ext uri="{BB962C8B-B14F-4D97-AF65-F5344CB8AC3E}">
        <p14:creationId xmlns:p14="http://schemas.microsoft.com/office/powerpoint/2010/main" val="3119881509"/>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F926C82-6139-E32F-B954-C32B1C7D2D7A}"/>
              </a:ext>
            </a:extLst>
          </p:cNvPr>
          <p:cNvSpPr>
            <a:spLocks noGrp="1"/>
          </p:cNvSpPr>
          <p:nvPr>
            <p:ph idx="1"/>
          </p:nvPr>
        </p:nvSpPr>
        <p:spPr>
          <a:xfrm>
            <a:off x="0" y="841664"/>
            <a:ext cx="5288973" cy="6016336"/>
          </a:xfrm>
        </p:spPr>
        <p:txBody>
          <a:bodyPr>
            <a:normAutofit/>
          </a:bodyPr>
          <a:lstStyle/>
          <a:p>
            <a:pPr marL="0" indent="0">
              <a:buNone/>
            </a:pPr>
            <a:r>
              <a:rPr lang="vi-VN" sz="2400" dirty="0" smtClean="0">
                <a:latin typeface="Times New Roman" panose="02020603050405020304" pitchFamily="18" charset="0"/>
                <a:cs typeface="Times New Roman" panose="02020603050405020304" pitchFamily="18" charset="0"/>
              </a:rPr>
              <a:t>Cấu </a:t>
            </a:r>
            <a:r>
              <a:rPr lang="vi-VN" sz="2400" dirty="0">
                <a:latin typeface="Times New Roman" panose="02020603050405020304" pitchFamily="18" charset="0"/>
                <a:cs typeface="Times New Roman" panose="02020603050405020304" pitchFamily="18" charset="0"/>
              </a:rPr>
              <a:t>trúc chính của CNN bao gồm </a:t>
            </a:r>
            <a:r>
              <a:rPr lang="vi-VN" sz="2400" dirty="0" smtClean="0">
                <a:latin typeface="Times New Roman" panose="02020603050405020304" pitchFamily="18" charset="0"/>
                <a:cs typeface="Times New Roman" panose="02020603050405020304" pitchFamily="18" charset="0"/>
              </a:rPr>
              <a:t>các</a:t>
            </a:r>
            <a:r>
              <a:rPr lang="en-US" sz="2400" dirty="0" smtClean="0">
                <a:latin typeface="Times New Roman" panose="02020603050405020304" pitchFamily="18" charset="0"/>
                <a:cs typeface="Times New Roman" panose="02020603050405020304" pitchFamily="18" charset="0"/>
              </a:rPr>
              <a:t> </a:t>
            </a:r>
            <a:r>
              <a:rPr lang="vi-VN" sz="2400" dirty="0" smtClean="0">
                <a:latin typeface="Times New Roman" panose="02020603050405020304" pitchFamily="18" charset="0"/>
                <a:cs typeface="Times New Roman" panose="02020603050405020304" pitchFamily="18" charset="0"/>
              </a:rPr>
              <a:t>thành </a:t>
            </a:r>
            <a:r>
              <a:rPr lang="vi-VN" sz="2400" dirty="0">
                <a:latin typeface="Times New Roman" panose="02020603050405020304" pitchFamily="18" charset="0"/>
                <a:cs typeface="Times New Roman" panose="02020603050405020304" pitchFamily="18" charset="0"/>
              </a:rPr>
              <a:t>phần sau</a:t>
            </a:r>
            <a:r>
              <a:rPr lang="vi-VN" sz="2400" dirty="0" smtClean="0">
                <a:latin typeface="Times New Roman" panose="02020603050405020304" pitchFamily="18" charset="0"/>
                <a:cs typeface="Times New Roman" panose="02020603050405020304" pitchFamily="18" charset="0"/>
              </a:rPr>
              <a:t>:</a:t>
            </a:r>
            <a:endParaRPr lang="en-US" sz="2400" dirty="0" smtClean="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vi-VN" sz="2400" dirty="0" smtClean="0">
                <a:latin typeface="Times New Roman" panose="02020603050405020304" pitchFamily="18" charset="0"/>
                <a:cs typeface="Times New Roman" panose="02020603050405020304" pitchFamily="18" charset="0"/>
              </a:rPr>
              <a:t>Lớp </a:t>
            </a:r>
            <a:r>
              <a:rPr lang="vi-VN" sz="2400" dirty="0">
                <a:latin typeface="Times New Roman" panose="02020603050405020304" pitchFamily="18" charset="0"/>
                <a:cs typeface="Times New Roman" panose="02020603050405020304" pitchFamily="18" charset="0"/>
              </a:rPr>
              <a:t>Pooling (Pooling Layer):</a:t>
            </a:r>
          </a:p>
          <a:p>
            <a:pPr marL="0" indent="0">
              <a:buNone/>
            </a:pPr>
            <a:r>
              <a:rPr lang="vi-VN" sz="2400" dirty="0">
                <a:latin typeface="Times New Roman" panose="02020603050405020304" pitchFamily="18" charset="0"/>
                <a:cs typeface="Times New Roman" panose="02020603050405020304" pitchFamily="18" charset="0"/>
              </a:rPr>
              <a:t>Lớp này thường được sử dụng sau các lớp tích chập để giảm kích thước của feature map và giảm chi phí tính toán. Max Pooling và Average Pooling là các phương pháp phổ biến được sử dụng trong lớp này.</a:t>
            </a:r>
          </a:p>
          <a:p>
            <a:pPr>
              <a:buFont typeface="Wingdings" panose="05000000000000000000" pitchFamily="2" charset="2"/>
              <a:buChar char="v"/>
            </a:pPr>
            <a:endParaRPr lang="en-US" sz="2400" dirty="0" smtClean="0">
              <a:latin typeface="Times New Roman" panose="02020603050405020304" pitchFamily="18" charset="0"/>
              <a:cs typeface="Times New Roman" panose="02020603050405020304" pitchFamily="18" charset="0"/>
            </a:endParaRPr>
          </a:p>
          <a:p>
            <a:pPr marL="0" indent="0">
              <a:buNone/>
            </a:pPr>
            <a:endParaRPr lang="vi-VN" sz="2400" dirty="0">
              <a:latin typeface="Times New Roman" panose="02020603050405020304" pitchFamily="18" charset="0"/>
              <a:cs typeface="Times New Roman" panose="02020603050405020304" pitchFamily="18" charset="0"/>
            </a:endParaRPr>
          </a:p>
        </p:txBody>
      </p:sp>
      <p:sp>
        <p:nvSpPr>
          <p:cNvPr id="4" name="Text Placeholder 3">
            <a:extLst>
              <a:ext uri="{FF2B5EF4-FFF2-40B4-BE49-F238E27FC236}">
                <a16:creationId xmlns="" xmlns:a16="http://schemas.microsoft.com/office/drawing/2014/main" id="{71E30D57-D2B8-ACC5-4065-1193C380D001}"/>
              </a:ext>
            </a:extLst>
          </p:cNvPr>
          <p:cNvSpPr>
            <a:spLocks noGrp="1"/>
          </p:cNvSpPr>
          <p:nvPr>
            <p:ph type="body" sz="half" idx="2"/>
          </p:nvPr>
        </p:nvSpPr>
        <p:spPr>
          <a:xfrm>
            <a:off x="0" y="156117"/>
            <a:ext cx="5288973" cy="685547"/>
          </a:xfrm>
        </p:spPr>
        <p:txBody>
          <a:bodyPr>
            <a:normAutofit fontScale="62500" lnSpcReduction="20000"/>
          </a:bodyPr>
          <a:lstStyle/>
          <a:p>
            <a:r>
              <a:rPr lang="en-US" sz="4500" b="1" dirty="0" smtClean="0">
                <a:solidFill>
                  <a:prstClr val="black"/>
                </a:solidFill>
                <a:latin typeface="Times New Roman" pitchFamily="18" charset="0"/>
                <a:cs typeface="Times New Roman" pitchFamily="18" charset="0"/>
              </a:rPr>
              <a:t>1.GIỚI THIỆU </a:t>
            </a:r>
          </a:p>
          <a:p>
            <a:endParaRPr lang="en-US"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5709775" y="717099"/>
            <a:ext cx="6385244" cy="5247283"/>
          </a:xfrm>
          <a:prstGeom prst="rect">
            <a:avLst/>
          </a:prstGeom>
        </p:spPr>
      </p:pic>
    </p:spTree>
    <p:extLst>
      <p:ext uri="{BB962C8B-B14F-4D97-AF65-F5344CB8AC3E}">
        <p14:creationId xmlns:p14="http://schemas.microsoft.com/office/powerpoint/2010/main" val="399448125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Hình cắt">
  <a:themeElements>
    <a:clrScheme name="Hình cắt">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Hình cắt">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ình cắt">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3694</TotalTime>
  <Words>3242</Words>
  <Application>Microsoft Office PowerPoint</Application>
  <PresentationFormat>Widescreen</PresentationFormat>
  <Paragraphs>178</Paragraphs>
  <Slides>37</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Arial</vt:lpstr>
      <vt:lpstr>Calibri</vt:lpstr>
      <vt:lpstr>Franklin Gothic Book</vt:lpstr>
      <vt:lpstr>Tahoma</vt:lpstr>
      <vt:lpstr>Times New Roman</vt:lpstr>
      <vt:lpstr>Wingdings</vt:lpstr>
      <vt:lpstr>Hình cắt</vt:lpstr>
      <vt:lpstr>Báo cáo cuối Kỳ menu:Tái tạo hình ảnh nhiệt dựa trên deep learning và phát hiện đối tượng</vt:lpstr>
      <vt:lpstr>NỘI DUNG TRÌNH BÀY </vt:lpstr>
      <vt:lpstr>1. GIỚI THIỆU  </vt:lpstr>
      <vt:lpstr>1. GIỚI THIỆU  </vt:lpstr>
      <vt:lpstr> </vt:lpstr>
      <vt:lpstr>1. GIỚI THIỆU  </vt:lpstr>
      <vt:lpstr>PowerPoint Presentation</vt:lpstr>
      <vt:lpstr>PowerPoint Presentation</vt:lpstr>
      <vt:lpstr>PowerPoint Presentation</vt:lpstr>
      <vt:lpstr>PowerPoint Presentation</vt:lpstr>
      <vt:lpstr>PowerPoint Presentation</vt:lpstr>
      <vt:lpstr>2. CÁC CÔNG CỤ VÀ CÔNG NGHỆ CÓ LIÊN QUAN</vt:lpstr>
      <vt:lpstr>2. CÁC CÔNG CỤ VÀ CÔNG NGHỆ CÓ LIÊN QUAN</vt:lpstr>
      <vt:lpstr>2. CÁC CÔNG CỤ VÀ CÔNG NGHỆ CÓ LIÊN QUAN</vt:lpstr>
      <vt:lpstr>2. CÁC CÔNG CỤ VÀ CÔNG NGHỆ CÓ LIÊN QUAN</vt:lpstr>
      <vt:lpstr>2. CÁC CÔNG CỤ VÀ CÔNG NGHỆ CÓ LIÊN QUAN</vt:lpstr>
      <vt:lpstr>3. ÁP DỤNG VÀO BÀI TOÁN</vt:lpstr>
      <vt:lpstr>3. ÁP DỤNG VÀO BÀI TOÁN</vt:lpstr>
      <vt:lpstr>3. ÁP DỤNG VÀO BÀI TOÁN</vt:lpstr>
      <vt:lpstr>3. ÁP DỤNG VÀO BÀI TOÁN</vt:lpstr>
      <vt:lpstr>3. ÁP DỤNG VÀO BÀI TOÁN</vt:lpstr>
      <vt:lpstr>3. ÁP DỤNG VÀO BÀI TOÁN (Convolutional Neural Network)</vt:lpstr>
      <vt:lpstr>3. ÁP DỤNG VÀO BÀI TOÁN (Convolution Layer)</vt:lpstr>
      <vt:lpstr>3. ÁP DỤNG VÀO BÀI TOÁN (Convolution Layer)</vt:lpstr>
      <vt:lpstr>3. ÁP DỤNG VÀO BÀI TOÁN (Convolution Layer)</vt:lpstr>
      <vt:lpstr>3. ÁP DỤNG VÀO BÀI TOÁN (Pooling layer)</vt:lpstr>
      <vt:lpstr>3. ÁP DỤNG VÀO BÀI TOÁN (Fully connected layer)</vt:lpstr>
      <vt:lpstr>3. ÁP DỤNG VÀO BÀI TOÁN</vt:lpstr>
      <vt:lpstr>3. ÁP DỤNG VÀO BÀI TOÁN</vt:lpstr>
      <vt:lpstr>3. ÁP DỤNG VÀO BÀI TOÁN</vt:lpstr>
      <vt:lpstr>3. ÁP DỤNG VÀO BÀI TOÁN</vt:lpstr>
      <vt:lpstr>3. ÁP DỤNG VÀO BÀI TOÁN</vt:lpstr>
      <vt:lpstr>3. ÁP DỤNG VÀO BÀI TOÁN</vt:lpstr>
      <vt:lpstr>3. ÁP DỤNG VÀO BÀI TOÁN</vt:lpstr>
      <vt:lpstr>4. KẾT LUẬN VÀ CÔNG VIỆC TƯƠNG LAI</vt:lpstr>
      <vt:lpstr>4. KẾT LUẬN VÀ CÔNG VIỆC TƯƠNG LAI</vt:lpstr>
      <vt:lpstr>XIN CHÂN THÀNH CẢM ƠN THẦY VÀ CÁC BẠNĐÃ LẮNG NGHE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cuối Kỳ Menu:Thuật Toán hiệu quả hơn để khai thác các mẫu tiện ích trung bình cao với nhiều ngưỡng tiện ích Trung bình tối thiểu</dc:title>
  <dc:creator>ADMIN</dc:creator>
  <cp:lastModifiedBy>liduc tran</cp:lastModifiedBy>
  <cp:revision>108</cp:revision>
  <dcterms:created xsi:type="dcterms:W3CDTF">2023-10-09T08:16:45Z</dcterms:created>
  <dcterms:modified xsi:type="dcterms:W3CDTF">2024-01-10T15:13:34Z</dcterms:modified>
</cp:coreProperties>
</file>